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1" r:id="rId2"/>
  </p:sldMasterIdLst>
  <p:notesMasterIdLst>
    <p:notesMasterId r:id="rId10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Lst>
  <p:sldSz cx="16256000" cy="9144000"/>
  <p:notesSz cx="6858000" cy="9144000"/>
  <p:embeddedFontLst>
    <p:embeddedFont>
      <p:font typeface="Calibri" panose="020F0502020204030204" pitchFamily="34" charset="0"/>
      <p:regular r:id="rId107"/>
      <p:bold r:id="rId108"/>
      <p:italic r:id="rId109"/>
      <p:boldItalic r:id="rId110"/>
    </p:embeddedFont>
    <p:embeddedFont>
      <p:font typeface="Open Sans" panose="020B0606030504020204" pitchFamily="34" charset="0"/>
      <p:regular r:id="rId111"/>
      <p:bold r:id="rId112"/>
      <p:italic r:id="rId113"/>
      <p:boldItalic r:id="rId114"/>
    </p:embeddedFont>
    <p:embeddedFont>
      <p:font typeface="Open Sans ExtraBold" panose="020B0606030504020204" pitchFamily="34" charset="0"/>
      <p:bold r:id="rId115"/>
      <p:italic r:id="rId116"/>
      <p:boldItalic r:id="rId117"/>
    </p:embeddedFont>
    <p:embeddedFont>
      <p:font typeface="Roboto" panose="02000000000000000000" pitchFamily="2" charset="0"/>
      <p:regular r:id="rId118"/>
      <p:bold r:id="rId119"/>
      <p:italic r:id="rId120"/>
      <p:boldItalic r:id="rId121"/>
    </p:embeddedFont>
  </p:embeddedFontLst>
  <p:custDataLst>
    <p:tags r:id="rId122"/>
  </p:custDataLst>
  <p:defaultTex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232">
          <p15:clr>
            <a:srgbClr val="A4A3A4"/>
          </p15:clr>
        </p15:guide>
        <p15:guide id="2" pos="5120">
          <p15:clr>
            <a:srgbClr val="A4A3A4"/>
          </p15:clr>
        </p15:guide>
      </p15:sldGuideLst>
    </p:ext>
    <p:ext uri="{2D200454-40CA-4A62-9FC3-DE9A4176ACB9}">
      <p15:notes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123" roundtripDataSignature="AMtx7mgvL6V/X8321qSsp1yT2HxRaGtzO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1"/>
  </p:normalViewPr>
  <p:slideViewPr>
    <p:cSldViewPr snapToGrid="0">
      <p:cViewPr varScale="1">
        <p:scale>
          <a:sx n="78" d="100"/>
          <a:sy n="78" d="100"/>
        </p:scale>
        <p:origin x="856" y="176"/>
      </p:cViewPr>
      <p:guideLst>
        <p:guide orient="horz" pos="5232"/>
        <p:guide pos="512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font" Target="fonts/font11.fntdata"/><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font" Target="fonts/font6.fntdata"/><Relationship Id="rId16" Type="http://schemas.openxmlformats.org/officeDocument/2006/relationships/slide" Target="slides/slide14.xml"/><Relationship Id="rId107" Type="http://schemas.openxmlformats.org/officeDocument/2006/relationships/font" Target="fonts/font1.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customschemas.google.com/relationships/presentationmetadata" Target="meta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font" Target="fonts/font7.fntdata"/><Relationship Id="rId118" Type="http://schemas.openxmlformats.org/officeDocument/2006/relationships/font" Target="fonts/font12.fntdata"/><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font" Target="fonts/font2.fntdata"/><Relationship Id="rId124" Type="http://schemas.openxmlformats.org/officeDocument/2006/relationships/presProps" Target="pres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font" Target="fonts/font8.fntdata"/><Relationship Id="rId119" Type="http://schemas.openxmlformats.org/officeDocument/2006/relationships/font" Target="fonts/font13.fntdata"/><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3.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font" Target="fonts/font14.fntdata"/><Relationship Id="rId125"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font" Target="fonts/font4.fntdata"/><Relationship Id="rId115" Type="http://schemas.openxmlformats.org/officeDocument/2006/relationships/font" Target="fonts/font9.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font" Target="fonts/font15.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10.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font" Target="fonts/font5.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notesMaster" Target="notesMasters/notesMaster1.xml"/><Relationship Id="rId12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ct val="0"/>
              </a:spcBef>
              <a:spcAft>
                <a:spcPct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ct val="0"/>
              </a:spcBef>
              <a:spcAft>
                <a:spcPct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ct val="0"/>
              </a:spcBef>
              <a:spcAft>
                <a:spcPct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ct val="0"/>
              </a:spcBef>
              <a:spcAft>
                <a:spcPct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ct val="0"/>
              </a:spcBef>
              <a:spcAft>
                <a:spcPct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ct val="0"/>
              </a:spcBef>
              <a:spcAft>
                <a:spcPct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ct val="0"/>
              </a:spcBef>
              <a:spcAft>
                <a:spcPct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ct val="0"/>
              </a:spcBef>
              <a:spcAft>
                <a:spcPct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ct val="0"/>
              </a:spcBef>
              <a:spcAft>
                <a:spcPct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ct val="0"/>
              </a:spcBef>
              <a:spcAft>
                <a:spcPct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ct val="0"/>
              </a:spcBef>
              <a:spcAft>
                <a:spcPct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ct val="0"/>
              </a:spcBef>
              <a:spcAft>
                <a:spcPct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ct val="0"/>
              </a:spcBef>
              <a:spcAft>
                <a:spcPct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5e53520054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367" name="Google Shape;367;g5e53520054_1_0: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5e1303af11_0_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431" name="Google Shape;431;g5e1303af11_0_38: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5f5085ad6d_0_56: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073" name="Google Shape;1073;g5f5085ad6d_0_5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r>
              <a:rPr lang="en-US"/>
              <a:t>Let doesn’t allow redeclaration but var does in strict mode.</a:t>
            </a:r>
            <a:endParaRPr/>
          </a:p>
          <a:p>
            <a:pPr marL="0" lvl="0" indent="0" algn="l" rtl="0">
              <a:spcBef>
                <a:spcPct val="0"/>
              </a:spcBef>
              <a:spcAft>
                <a:spcPct val="0"/>
              </a:spcAft>
              <a:buNone/>
            </a:pPr>
            <a:r>
              <a:rPr lang="en-US"/>
              <a:t>Both var and let have global scope when </a:t>
            </a:r>
            <a:endParaRPr/>
          </a:p>
          <a:p>
            <a:pPr marL="0" lvl="0" indent="0" algn="l" rtl="0">
              <a:spcBef>
                <a:spcPct val="0"/>
              </a:spcBef>
              <a:spcAft>
                <a:spcPct val="0"/>
              </a:spcAft>
              <a:buNone/>
            </a:pPr>
            <a:r>
              <a:rPr lang="en-US"/>
              <a:t>Chrome supports let but only if you declare use strict in the beginning.</a:t>
            </a:r>
            <a:endParaRPr/>
          </a:p>
        </p:txBody>
      </p:sp>
      <p:sp>
        <p:nvSpPr>
          <p:cNvPr id="1074" name="Google Shape;1074;g5f5085ad6d_0_5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ct val="0"/>
              </a:spcBef>
              <a:spcAft>
                <a:spcPct val="0"/>
              </a:spcAft>
              <a:buClr>
                <a:srgbClr val="000000"/>
              </a:buClr>
              <a:buSzPts val="1200"/>
              <a:buFont typeface="Arial"/>
              <a:buNone/>
            </a:pPr>
            <a:fld id="{00000000-1234-1234-1234-123412341234}" type="slidenum">
              <a:rPr lang="en-US"/>
              <a:t>100</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5f5085ad6d_0_92: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086" name="Google Shape;1086;g5f5085ad6d_0_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1087" name="Google Shape;1087;g5f5085ad6d_0_9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ct val="0"/>
              </a:spcBef>
              <a:spcAft>
                <a:spcPct val="0"/>
              </a:spcAft>
              <a:buClr>
                <a:srgbClr val="000000"/>
              </a:buClr>
              <a:buSzPts val="1200"/>
              <a:buFont typeface="Arial"/>
              <a:buNone/>
            </a:pPr>
            <a:fld id="{00000000-1234-1234-1234-123412341234}" type="slidenum">
              <a:rPr lang="en-US"/>
              <a:t>101</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5f5085ad6d_0_115: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097" name="Google Shape;1097;g5f5085ad6d_0_1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r>
              <a:rPr lang="en-US"/>
              <a:t>Asynchronous functions have function objects. A promise is not the same as the object of the asynchronous function.</a:t>
            </a:r>
            <a:endParaRPr/>
          </a:p>
          <a:p>
            <a:pPr marL="0" lvl="0" indent="0" algn="l" rtl="0">
              <a:spcBef>
                <a:spcPct val="0"/>
              </a:spcBef>
              <a:spcAft>
                <a:spcPct val="0"/>
              </a:spcAft>
              <a:buNone/>
            </a:pPr>
            <a:r>
              <a:rPr lang="en-US"/>
              <a:t>A promise lets you run your tasks while the asynchronous function runs in the background.</a:t>
            </a:r>
            <a:endParaRPr/>
          </a:p>
          <a:p>
            <a:pPr marL="0" lvl="0" indent="0" algn="l" rtl="0">
              <a:spcBef>
                <a:spcPct val="0"/>
              </a:spcBef>
              <a:spcAft>
                <a:spcPct val="0"/>
              </a:spcAft>
              <a:buNone/>
            </a:pPr>
            <a:r>
              <a:rPr lang="en-US"/>
              <a:t>If a promise is unresolved, it returns the reason for t</a:t>
            </a:r>
            <a:endParaRPr/>
          </a:p>
          <a:p>
            <a:pPr marL="0" lvl="0" indent="0" algn="l" rtl="0">
              <a:spcBef>
                <a:spcPct val="0"/>
              </a:spcBef>
              <a:spcAft>
                <a:spcPct val="0"/>
              </a:spcAft>
              <a:buNone/>
            </a:pPr>
            <a:r>
              <a:rPr lang="en-US"/>
              <a:t> </a:t>
            </a:r>
            <a:endParaRPr/>
          </a:p>
        </p:txBody>
      </p:sp>
      <p:sp>
        <p:nvSpPr>
          <p:cNvPr id="1098" name="Google Shape;1098;g5f5085ad6d_0_1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ct val="0"/>
              </a:spcBef>
              <a:spcAft>
                <a:spcPct val="0"/>
              </a:spcAft>
              <a:buClr>
                <a:srgbClr val="000000"/>
              </a:buClr>
              <a:buSzPts val="1200"/>
              <a:buFont typeface="Arial"/>
              <a:buNone/>
            </a:pPr>
            <a:fld id="{00000000-1234-1234-1234-123412341234}" type="slidenum">
              <a:rPr lang="en-US"/>
              <a:t>102</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5e2989c08b_1_64: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110" name="Google Shape;1110;g5e2989c08b_1_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1111" name="Google Shape;1111;g5e2989c08b_1_6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ct val="0"/>
              </a:spcBef>
              <a:spcAft>
                <a:spcPct val="0"/>
              </a:spcAft>
              <a:buClr>
                <a:srgbClr val="000000"/>
              </a:buClr>
              <a:buSzPts val="1200"/>
              <a:buFont typeface="Arial"/>
              <a:buNone/>
            </a:pPr>
            <a:fld id="{00000000-1234-1234-1234-123412341234}" type="slidenum">
              <a:rPr lang="en-US"/>
              <a:t>103</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5e1303af11_0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a:p>
            <a:pPr marL="0" lvl="0" indent="0" algn="l" rtl="0">
              <a:lnSpc>
                <a:spcPct val="100000"/>
              </a:lnSpc>
              <a:spcBef>
                <a:spcPct val="0"/>
              </a:spcBef>
              <a:spcAft>
                <a:spcPct val="0"/>
              </a:spcAft>
              <a:buClr>
                <a:schemeClr val="dk1"/>
              </a:buClr>
              <a:buSzPts val="1100"/>
              <a:buFont typeface="Arial"/>
              <a:buNone/>
            </a:pPr>
            <a:r>
              <a:rPr lang="en-US"/>
              <a:t>Javascript ES6 allows us to write code that is more modern and readable. With ES6 features, we write less and do more. ES6 introduced several key features like const, let, arrow functions, template literals, default parameters and lot more.</a:t>
            </a:r>
            <a:endParaRPr/>
          </a:p>
          <a:p>
            <a:pPr marL="0" lvl="0" indent="0" algn="l" rtl="0">
              <a:lnSpc>
                <a:spcPct val="100000"/>
              </a:lnSpc>
              <a:spcBef>
                <a:spcPct val="0"/>
              </a:spcBef>
              <a:spcAft>
                <a:spcPct val="0"/>
              </a:spcAft>
              <a:buClr>
                <a:schemeClr val="dk1"/>
              </a:buClr>
              <a:buSzPts val="1100"/>
              <a:buFont typeface="Arial"/>
              <a:buNone/>
            </a:pPr>
            <a:endParaRPr/>
          </a:p>
          <a:p>
            <a:pPr marL="0" lvl="0" indent="0" algn="l" rtl="0">
              <a:lnSpc>
                <a:spcPct val="100000"/>
              </a:lnSpc>
              <a:spcBef>
                <a:spcPct val="0"/>
              </a:spcBef>
              <a:spcAft>
                <a:spcPct val="0"/>
              </a:spcAft>
              <a:buSzPts val="1400"/>
              <a:buNone/>
            </a:pPr>
            <a:endParaRPr/>
          </a:p>
        </p:txBody>
      </p:sp>
      <p:sp>
        <p:nvSpPr>
          <p:cNvPr id="436" name="Google Shape;436;g5e1303af11_0_48: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5e1303af11_0_1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Clr>
                <a:schemeClr val="dk1"/>
              </a:buClr>
              <a:buSzPts val="1400"/>
              <a:buFont typeface="Arial"/>
              <a:buNone/>
            </a:pPr>
            <a:r>
              <a:rPr lang="en-US"/>
              <a:t>ECMAScript is a scripting-language specification standardized by Ecma International in ECMA-262 and ISO/IEC 16262. JavaScript has remained the best-known implementation of ECMAScript since the standard was first published, with other well-known implementations including JScript and ActionScript.ECMAScript is commonly used for client-side scripting on the World Wide Web, and it is increasingly being used for writing server applications and services using Node.js.</a:t>
            </a:r>
            <a:endParaRPr/>
          </a:p>
          <a:p>
            <a:pPr marL="0" lvl="0" indent="0" algn="l" rtl="0">
              <a:lnSpc>
                <a:spcPct val="100000"/>
              </a:lnSpc>
              <a:spcBef>
                <a:spcPct val="0"/>
              </a:spcBef>
              <a:spcAft>
                <a:spcPct val="0"/>
              </a:spcAft>
              <a:buSzPts val="1400"/>
              <a:buNone/>
            </a:pPr>
            <a:endParaRPr/>
          </a:p>
        </p:txBody>
      </p:sp>
      <p:sp>
        <p:nvSpPr>
          <p:cNvPr id="443" name="Google Shape;443;g5e1303af11_0_134: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5e1303af11_0_1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450" name="Google Shape;450;g5e1303af11_0_162: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5e1303af11_0_19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r>
              <a:rPr lang="en-US"/>
              <a:t>Babel is a JavaScript transpiler that converts edge JavaScript into plain old ES5 JavaScript that can run in any browser (even the old ones). It makes available all the syntactical sugar that was added to JavaScript with the new ES6 specification, including classes, fat arrows and multiline strings.</a:t>
            </a:r>
            <a:endParaRPr/>
          </a:p>
        </p:txBody>
      </p:sp>
      <p:sp>
        <p:nvSpPr>
          <p:cNvPr id="458" name="Google Shape;458;g5e1303af11_0_193: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e53520054_1_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466" name="Google Shape;466;g5e53520054_1_19: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5e1303af11_0_2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473" name="Google Shape;473;g5e1303af11_0_224: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5e1313e395_0_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r>
              <a:rPr lang="en-US"/>
              <a:t>Array helper methods were designed to make a set of operations we repeatedly find ourselves performing over arrays using for loops, faster. In the past, we had to have access to external libraries to use most of these methods. They were very popular and therefore it was decided to enter the ECMAScript standards. ECMAScript v5.1 standards came in year 2011 and these helper methods were drafted as part of that .Finally, these were codified in ECMAScript 6 (ES6). </a:t>
            </a:r>
            <a:endParaRPr/>
          </a:p>
        </p:txBody>
      </p:sp>
      <p:sp>
        <p:nvSpPr>
          <p:cNvPr id="478" name="Google Shape;478;g5e1313e395_0_21: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5e13b700fc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100"/>
              <a:buNone/>
            </a:pPr>
            <a:r>
              <a:rPr lang="en-US"/>
              <a:t>forEach accepts a function iterator that loop through each item in an array and performs a specified action on each element in the array. This code will print ‘Steve’, ‘Chris’ ‘Karen’ on the console.</a:t>
            </a:r>
            <a:endParaRPr/>
          </a:p>
        </p:txBody>
      </p:sp>
      <p:sp>
        <p:nvSpPr>
          <p:cNvPr id="485" name="Google Shape;485;g5e13b700fc_0_0: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e13b700fc_0_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100"/>
              <a:buNone/>
            </a:pPr>
            <a:r>
              <a:rPr lang="en-US"/>
              <a:t>Here we initialize a variable, sum with 0,  to hold the sum of all the values in the array numbers. The forEach method add each value in the array to the sum variable during each iteration. This code will print 15.</a:t>
            </a:r>
            <a:endParaRPr/>
          </a:p>
        </p:txBody>
      </p:sp>
      <p:sp>
        <p:nvSpPr>
          <p:cNvPr id="493" name="Google Shape;493;g5e13b700fc_0_16: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372" name="Google Shape;372;p2: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5e13b700fc_0_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100"/>
              <a:buNone/>
            </a:pPr>
            <a:r>
              <a:rPr lang="en-US"/>
              <a:t>Map will loop through the each item of array ,process and return new set of array. The variable doubledNumbers in the above code snippet will be array with values [ 20, 40, 60 ]</a:t>
            </a:r>
            <a:endParaRPr/>
          </a:p>
        </p:txBody>
      </p:sp>
      <p:sp>
        <p:nvSpPr>
          <p:cNvPr id="501" name="Google Shape;501;g5e13b700fc_0_61: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5e13b700fc_0_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100"/>
              <a:buNone/>
            </a:pPr>
            <a:r>
              <a:rPr lang="en-US"/>
              <a:t>Here, we apply the map method on an array of objects, images. Each object has two attributes, height and weight. The code above will return an array containing th height values of all the three objects in the images array.</a:t>
            </a:r>
            <a:endParaRPr/>
          </a:p>
        </p:txBody>
      </p:sp>
      <p:sp>
        <p:nvSpPr>
          <p:cNvPr id="509" name="Google Shape;509;g5e13b700fc_0_75: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5e13b700fc_0_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100"/>
              <a:buNone/>
            </a:pPr>
            <a:r>
              <a:rPr lang="en-US"/>
              <a:t>Here, the variable, filteredProducts will have two objects from the products array where the type meets the given filter i.e., Laptop. </a:t>
            </a:r>
            <a:endParaRPr/>
          </a:p>
        </p:txBody>
      </p:sp>
      <p:sp>
        <p:nvSpPr>
          <p:cNvPr id="517" name="Google Shape;517;g5e13b700fc_0_84: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5e13b700fc_0_9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100"/>
              <a:buNone/>
            </a:pPr>
            <a:r>
              <a:rPr lang="en-US"/>
              <a:t>Here, the variable account will contain the object with id 2 from the array, accounts.</a:t>
            </a:r>
            <a:endParaRPr/>
          </a:p>
        </p:txBody>
      </p:sp>
      <p:sp>
        <p:nvSpPr>
          <p:cNvPr id="526" name="Google Shape;526;g5e13b700fc_0_95: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5e13b700fc_0_1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100"/>
              <a:buNone/>
            </a:pPr>
            <a:r>
              <a:rPr lang="en-US"/>
              <a:t>The code above will return false, as the second and third objects in the array fails the test.</a:t>
            </a:r>
            <a:endParaRPr/>
          </a:p>
        </p:txBody>
      </p:sp>
      <p:sp>
        <p:nvSpPr>
          <p:cNvPr id="534" name="Google Shape;534;g5e13b700fc_0_105: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5e13b700fc_0_1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100"/>
              <a:buNone/>
            </a:pPr>
            <a:r>
              <a:rPr lang="en-US"/>
              <a:t>The code above will return true, as the second object in the array matches the test condition.</a:t>
            </a:r>
            <a:endParaRPr/>
          </a:p>
        </p:txBody>
      </p:sp>
      <p:sp>
        <p:nvSpPr>
          <p:cNvPr id="542" name="Google Shape;542;g5e13b700fc_0_125: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5e2989c08b_1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100"/>
              <a:buNone/>
            </a:pPr>
            <a:endParaRPr/>
          </a:p>
        </p:txBody>
      </p:sp>
      <p:sp>
        <p:nvSpPr>
          <p:cNvPr id="550" name="Google Shape;550;g5e2989c08b_1_18: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33f220032b_0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100"/>
              <a:buNone/>
            </a:pPr>
            <a:r>
              <a:rPr lang="en-US"/>
              <a:t>Applies a function against an accumulator and each element in the array (from left to right) to reduce it to a single value. Here we pass 0 as the initial value for the accumulator function.</a:t>
            </a:r>
            <a:endParaRPr/>
          </a:p>
        </p:txBody>
      </p:sp>
      <p:sp>
        <p:nvSpPr>
          <p:cNvPr id="557" name="Google Shape;557;g33f220032b_0_9: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5e13b70348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565" name="Google Shape;565;g5e13b70348_0_12: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5e2989c08b_1_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100"/>
              <a:buNone/>
            </a:pPr>
            <a:r>
              <a:rPr lang="en-US"/>
              <a:t>There is only one global scope, and each function defined has its own local scope. Any function defined within another function has a local scope which is linked to the outer function.</a:t>
            </a:r>
            <a:endParaRPr/>
          </a:p>
        </p:txBody>
      </p:sp>
      <p:sp>
        <p:nvSpPr>
          <p:cNvPr id="570" name="Google Shape;570;g5e2989c08b_1_35: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377" name="Google Shape;377;p6: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610b7d9e0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577" name="Google Shape;577;g610b7d9e06_0_0: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610b7d9e06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584" name="Google Shape;584;g610b7d9e06_0_6: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5e13b700fc_0_1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100"/>
              <a:buNone/>
            </a:pPr>
            <a:r>
              <a:rPr lang="en-US"/>
              <a:t>Constants are block-scoped, much like variables defined using the let statement. The value of a constant can't be changed through reassignment, and it can't be redeclared.</a:t>
            </a:r>
            <a:endParaRPr/>
          </a:p>
        </p:txBody>
      </p:sp>
      <p:sp>
        <p:nvSpPr>
          <p:cNvPr id="591" name="Google Shape;591;g5e13b700fc_0_138: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5e13b70348_0_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100"/>
              <a:buNone/>
            </a:pPr>
            <a:r>
              <a:rPr lang="en-US"/>
              <a:t>let allows you to declare variables that are limited to a scope of a block statement, or expression on which it is used.</a:t>
            </a:r>
            <a:endParaRPr/>
          </a:p>
          <a:p>
            <a:pPr marL="0" lvl="0" indent="0" algn="l" rtl="0">
              <a:lnSpc>
                <a:spcPct val="100000"/>
              </a:lnSpc>
              <a:spcBef>
                <a:spcPct val="0"/>
              </a:spcBef>
              <a:spcAft>
                <a:spcPct val="0"/>
              </a:spcAft>
              <a:buSzPts val="1100"/>
              <a:buNone/>
            </a:pPr>
            <a:r>
              <a:rPr lang="en-US"/>
              <a:t>Just like const the let does not create properties of the window object when declared globally</a:t>
            </a:r>
            <a:endParaRPr/>
          </a:p>
        </p:txBody>
      </p:sp>
      <p:sp>
        <p:nvSpPr>
          <p:cNvPr id="599" name="Google Shape;599;g5e13b70348_0_21: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5e13b70348_0_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100"/>
              <a:buNone/>
            </a:pPr>
            <a:r>
              <a:rPr lang="en-US"/>
              <a:t>“i” is only visible inside the for loop and in the for() parentheses and there is a separate “i” variable for each iteration of the loop.</a:t>
            </a:r>
            <a:endParaRPr/>
          </a:p>
          <a:p>
            <a:pPr marL="0" lvl="0" indent="0" algn="l" rtl="0">
              <a:lnSpc>
                <a:spcPct val="100000"/>
              </a:lnSpc>
              <a:spcBef>
                <a:spcPct val="0"/>
              </a:spcBef>
              <a:spcAft>
                <a:spcPct val="0"/>
              </a:spcAft>
              <a:buSzPts val="1100"/>
              <a:buNone/>
            </a:pPr>
            <a:r>
              <a:rPr lang="en-US"/>
              <a:t>“j” is visible in the entire function.</a:t>
            </a:r>
            <a:endParaRPr/>
          </a:p>
          <a:p>
            <a:pPr marL="0" lvl="0" indent="0" algn="l" rtl="0">
              <a:lnSpc>
                <a:spcPct val="100000"/>
              </a:lnSpc>
              <a:spcBef>
                <a:spcPct val="0"/>
              </a:spcBef>
              <a:spcAft>
                <a:spcPct val="0"/>
              </a:spcAft>
              <a:buSzPts val="1100"/>
              <a:buNone/>
            </a:pPr>
            <a:r>
              <a:rPr lang="en-US"/>
              <a:t>Assuming strict mode, var will let you re-declare the same variable in the same scope but let will not.</a:t>
            </a:r>
            <a:endParaRPr/>
          </a:p>
          <a:p>
            <a:pPr marL="0" lvl="0" indent="0" algn="l" rtl="0">
              <a:lnSpc>
                <a:spcPct val="100000"/>
              </a:lnSpc>
              <a:spcBef>
                <a:spcPct val="0"/>
              </a:spcBef>
              <a:spcAft>
                <a:spcPct val="0"/>
              </a:spcAft>
              <a:buClr>
                <a:schemeClr val="dk1"/>
              </a:buClr>
              <a:buSzPts val="1100"/>
              <a:buFont typeface="Arial"/>
              <a:buNone/>
            </a:pPr>
            <a:endParaRPr/>
          </a:p>
          <a:p>
            <a:pPr marL="0" lvl="0" indent="0" algn="l" rtl="0">
              <a:lnSpc>
                <a:spcPct val="100000"/>
              </a:lnSpc>
              <a:spcBef>
                <a:spcPct val="0"/>
              </a:spcBef>
              <a:spcAft>
                <a:spcPct val="0"/>
              </a:spcAft>
              <a:buClr>
                <a:schemeClr val="dk1"/>
              </a:buClr>
              <a:buSzPts val="1100"/>
              <a:buFont typeface="Arial"/>
              <a:buNone/>
            </a:pPr>
            <a:endParaRPr/>
          </a:p>
          <a:p>
            <a:pPr marL="0" lvl="0" indent="0" algn="l" rtl="0">
              <a:lnSpc>
                <a:spcPct val="100000"/>
              </a:lnSpc>
              <a:spcBef>
                <a:spcPct val="0"/>
              </a:spcBef>
              <a:spcAft>
                <a:spcPct val="0"/>
              </a:spcAft>
              <a:buSzPts val="1100"/>
              <a:buNone/>
            </a:pPr>
            <a:endParaRPr/>
          </a:p>
        </p:txBody>
      </p:sp>
      <p:sp>
        <p:nvSpPr>
          <p:cNvPr id="607" name="Google Shape;607;g5e13b70348_0_41: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5f74df13c7_0_3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615" name="Google Shape;615;g5f74df13c7_0_352: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5f74df13c7_0_3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622" name="Google Shape;622;g5f74df13c7_0_358: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5e13b70348_0_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629" name="Google Shape;629;g5e13b70348_0_64: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5e13b70348_0_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Clr>
                <a:schemeClr val="dk1"/>
              </a:buClr>
              <a:buSzPts val="1100"/>
              <a:buFont typeface="Arial"/>
              <a:buNone/>
            </a:pPr>
            <a:r>
              <a:rPr lang="en-US"/>
              <a:t>Template Literals are a new ES2015 / ES6 feature that allows you to work with strings in a novel way compared to ES5 and below.</a:t>
            </a:r>
            <a:endParaRPr/>
          </a:p>
          <a:p>
            <a:pPr marL="0" lvl="0" indent="0" algn="l" rtl="0">
              <a:lnSpc>
                <a:spcPct val="100000"/>
              </a:lnSpc>
              <a:spcBef>
                <a:spcPct val="0"/>
              </a:spcBef>
              <a:spcAft>
                <a:spcPct val="0"/>
              </a:spcAft>
              <a:buClr>
                <a:schemeClr val="dk1"/>
              </a:buClr>
              <a:buSzPts val="1100"/>
              <a:buFont typeface="Arial"/>
              <a:buNone/>
            </a:pPr>
            <a:endParaRPr/>
          </a:p>
          <a:p>
            <a:pPr marL="0" lvl="0" indent="0" algn="l" rtl="0">
              <a:lnSpc>
                <a:spcPct val="100000"/>
              </a:lnSpc>
              <a:spcBef>
                <a:spcPct val="0"/>
              </a:spcBef>
              <a:spcAft>
                <a:spcPct val="0"/>
              </a:spcAft>
              <a:buClr>
                <a:schemeClr val="dk1"/>
              </a:buClr>
              <a:buSzPts val="1100"/>
              <a:buFont typeface="Arial"/>
              <a:buNone/>
            </a:pPr>
            <a:r>
              <a:rPr lang="en-US"/>
              <a:t>The syntax is very simple, just use backticks instead of single or double quotes.</a:t>
            </a:r>
            <a:endParaRPr/>
          </a:p>
          <a:p>
            <a:pPr marL="0" lvl="0" indent="0" algn="l" rtl="0">
              <a:lnSpc>
                <a:spcPct val="100000"/>
              </a:lnSpc>
              <a:spcBef>
                <a:spcPct val="0"/>
              </a:spcBef>
              <a:spcAft>
                <a:spcPct val="0"/>
              </a:spcAft>
              <a:buClr>
                <a:schemeClr val="dk1"/>
              </a:buClr>
              <a:buSzPts val="1100"/>
              <a:buFont typeface="Arial"/>
              <a:buNone/>
            </a:pPr>
            <a:r>
              <a:rPr lang="en-US"/>
              <a:t>They provide a lot of features that normal strings built with quotes do not:</a:t>
            </a:r>
            <a:endParaRPr/>
          </a:p>
          <a:p>
            <a:pPr marL="457200" lvl="0" indent="-317500" algn="l" rtl="0">
              <a:lnSpc>
                <a:spcPct val="100000"/>
              </a:lnSpc>
              <a:spcBef>
                <a:spcPct val="0"/>
              </a:spcBef>
              <a:spcAft>
                <a:spcPct val="0"/>
              </a:spcAft>
              <a:buSzPts val="1400"/>
              <a:buChar char="●"/>
            </a:pPr>
            <a:r>
              <a:rPr lang="en-US"/>
              <a:t>they offer a great syntax to define multiline strings.</a:t>
            </a:r>
            <a:endParaRPr/>
          </a:p>
          <a:p>
            <a:pPr marL="457200" lvl="0" indent="-317500" algn="l" rtl="0">
              <a:lnSpc>
                <a:spcPct val="100000"/>
              </a:lnSpc>
              <a:spcBef>
                <a:spcPct val="0"/>
              </a:spcBef>
              <a:spcAft>
                <a:spcPct val="0"/>
              </a:spcAft>
              <a:buSzPts val="1400"/>
              <a:buChar char="●"/>
            </a:pPr>
            <a:r>
              <a:rPr lang="en-US"/>
              <a:t>they provide an easy way to interpolate variables and expressions in strings.</a:t>
            </a:r>
            <a:endParaRPr/>
          </a:p>
          <a:p>
            <a:pPr marL="457200" lvl="0" indent="-317500" algn="l" rtl="0">
              <a:lnSpc>
                <a:spcPct val="100000"/>
              </a:lnSpc>
              <a:spcBef>
                <a:spcPct val="0"/>
              </a:spcBef>
              <a:spcAft>
                <a:spcPct val="0"/>
              </a:spcAft>
              <a:buSzPts val="1400"/>
              <a:buChar char="●"/>
            </a:pPr>
            <a:r>
              <a:rPr lang="en-US"/>
              <a:t>they allow you to create DSLs with template tags.</a:t>
            </a:r>
            <a:endParaRPr/>
          </a:p>
        </p:txBody>
      </p:sp>
      <p:sp>
        <p:nvSpPr>
          <p:cNvPr id="634" name="Google Shape;634;g5e13b70348_0_68: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33f220032b_0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None/>
            </a:pPr>
            <a:endParaRPr/>
          </a:p>
        </p:txBody>
      </p:sp>
      <p:sp>
        <p:nvSpPr>
          <p:cNvPr id="641" name="Google Shape;641;g33f220032b_0_18: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390" name="Google Shape;390;p7: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5f74df13c7_0_5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649" name="Google Shape;649;g5f74df13c7_0_528: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5f74df13c7_0_5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656" name="Google Shape;656;g5f74df13c7_0_534: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5e13b70348_0_1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663" name="Google Shape;663;g5e13b70348_0_113: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5e13b70348_0_1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ct val="0"/>
              </a:spcBef>
              <a:spcAft>
                <a:spcPct val="0"/>
              </a:spcAft>
              <a:buSzPts val="1400"/>
              <a:buChar char="●"/>
            </a:pPr>
            <a:endParaRPr/>
          </a:p>
        </p:txBody>
      </p:sp>
      <p:sp>
        <p:nvSpPr>
          <p:cNvPr id="668" name="Google Shape;668;g5e13b70348_0_117: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33f220032b_0_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None/>
            </a:pPr>
            <a:endParaRPr/>
          </a:p>
        </p:txBody>
      </p:sp>
      <p:sp>
        <p:nvSpPr>
          <p:cNvPr id="675" name="Google Shape;675;g33f220032b_0_33: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5e13b70348_0_1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683" name="Google Shape;683;g5e13b70348_0_136: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5e13b70348_0_1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0" algn="l" rtl="0">
              <a:lnSpc>
                <a:spcPct val="100000"/>
              </a:lnSpc>
              <a:spcBef>
                <a:spcPct val="0"/>
              </a:spcBef>
              <a:spcAft>
                <a:spcPct val="0"/>
              </a:spcAft>
              <a:buNone/>
            </a:pPr>
            <a:endParaRPr/>
          </a:p>
        </p:txBody>
      </p:sp>
      <p:sp>
        <p:nvSpPr>
          <p:cNvPr id="688" name="Google Shape;688;g5e13b70348_0_140: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33f220032b_0_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0" algn="l" rtl="0">
              <a:lnSpc>
                <a:spcPct val="100000"/>
              </a:lnSpc>
              <a:spcBef>
                <a:spcPct val="0"/>
              </a:spcBef>
              <a:spcAft>
                <a:spcPct val="0"/>
              </a:spcAft>
              <a:buNone/>
            </a:pPr>
            <a:endParaRPr/>
          </a:p>
        </p:txBody>
      </p:sp>
      <p:sp>
        <p:nvSpPr>
          <p:cNvPr id="695" name="Google Shape;695;g33f220032b_0_40: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5f74df13c7_0_5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703" name="Google Shape;703;g5f74df13c7_0_552: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5f74df13c7_0_5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710" name="Google Shape;710;g5f74df13c7_0_558: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395" name="Google Shape;395;p8: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5e13b70348_0_1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717" name="Google Shape;717;g5e13b70348_0_157: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5e13b70348_0_1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92100" algn="l" rtl="0">
              <a:lnSpc>
                <a:spcPct val="115000"/>
              </a:lnSpc>
              <a:spcBef>
                <a:spcPts val="1000"/>
              </a:spcBef>
              <a:spcAft>
                <a:spcPct val="0"/>
              </a:spcAft>
              <a:buClr>
                <a:schemeClr val="dk1"/>
              </a:buClr>
              <a:buSzPts val="1000"/>
              <a:buChar char="•"/>
            </a:pPr>
            <a:r>
              <a:rPr lang="en-US" sz="1000">
                <a:solidFill>
                  <a:srgbClr val="3F3F3F"/>
                </a:solidFill>
                <a:latin typeface="Open Sans"/>
                <a:ea typeface="Open Sans"/>
                <a:cs typeface="Open Sans"/>
                <a:sym typeface="Open Sans"/>
              </a:rPr>
              <a:t>There are three main differences between rest parameters and the arguments object:</a:t>
            </a:r>
            <a:endParaRPr sz="1000">
              <a:solidFill>
                <a:srgbClr val="3F3F3F"/>
              </a:solidFill>
              <a:latin typeface="Open Sans"/>
              <a:ea typeface="Open Sans"/>
              <a:cs typeface="Open Sans"/>
              <a:sym typeface="Open Sans"/>
            </a:endParaRPr>
          </a:p>
          <a:p>
            <a:pPr marL="457200" lvl="0" indent="-292100" algn="l" rtl="0">
              <a:lnSpc>
                <a:spcPct val="115000"/>
              </a:lnSpc>
              <a:spcBef>
                <a:spcPct val="0"/>
              </a:spcBef>
              <a:spcAft>
                <a:spcPct val="0"/>
              </a:spcAft>
              <a:buClr>
                <a:schemeClr val="dk1"/>
              </a:buClr>
              <a:buSzPts val="1000"/>
              <a:buChar char="•"/>
            </a:pPr>
            <a:endParaRPr sz="1000">
              <a:solidFill>
                <a:srgbClr val="3F3F3F"/>
              </a:solidFill>
              <a:latin typeface="Open Sans"/>
              <a:ea typeface="Open Sans"/>
              <a:cs typeface="Open Sans"/>
              <a:sym typeface="Open Sans"/>
            </a:endParaRPr>
          </a:p>
          <a:p>
            <a:pPr marL="457200" lvl="0" indent="-292100" algn="l" rtl="0">
              <a:lnSpc>
                <a:spcPct val="115000"/>
              </a:lnSpc>
              <a:spcBef>
                <a:spcPct val="0"/>
              </a:spcBef>
              <a:spcAft>
                <a:spcPct val="0"/>
              </a:spcAft>
              <a:buClr>
                <a:schemeClr val="dk1"/>
              </a:buClr>
              <a:buSzPts val="1000"/>
              <a:buChar char="•"/>
            </a:pPr>
            <a:r>
              <a:rPr lang="en-US" sz="1000">
                <a:solidFill>
                  <a:srgbClr val="3F3F3F"/>
                </a:solidFill>
                <a:latin typeface="Open Sans"/>
                <a:ea typeface="Open Sans"/>
                <a:cs typeface="Open Sans"/>
                <a:sym typeface="Open Sans"/>
              </a:rPr>
              <a:t>only the parameters that haven't been formally defined in function expression are rest, while the arguments object contains all arguments passed to the function;</a:t>
            </a:r>
            <a:endParaRPr sz="1000">
              <a:solidFill>
                <a:srgbClr val="3F3F3F"/>
              </a:solidFill>
              <a:latin typeface="Open Sans"/>
              <a:ea typeface="Open Sans"/>
              <a:cs typeface="Open Sans"/>
              <a:sym typeface="Open Sans"/>
            </a:endParaRPr>
          </a:p>
          <a:p>
            <a:pPr marL="457200" lvl="0" indent="-292100" algn="l" rtl="0">
              <a:lnSpc>
                <a:spcPct val="115000"/>
              </a:lnSpc>
              <a:spcBef>
                <a:spcPct val="0"/>
              </a:spcBef>
              <a:spcAft>
                <a:spcPct val="0"/>
              </a:spcAft>
              <a:buClr>
                <a:schemeClr val="dk1"/>
              </a:buClr>
              <a:buSzPts val="1000"/>
              <a:buChar char="•"/>
            </a:pPr>
            <a:r>
              <a:rPr lang="en-US" sz="1000">
                <a:solidFill>
                  <a:srgbClr val="3F3F3F"/>
                </a:solidFill>
                <a:latin typeface="Open Sans"/>
                <a:ea typeface="Open Sans"/>
                <a:cs typeface="Open Sans"/>
                <a:sym typeface="Open Sans"/>
              </a:rPr>
              <a:t>the arguments object is not a real array, while rest parameters are Array instances, meaning methods like sort, map, forEach or pop can be applied on it directly;</a:t>
            </a:r>
            <a:endParaRPr sz="1000">
              <a:solidFill>
                <a:srgbClr val="3F3F3F"/>
              </a:solidFill>
              <a:latin typeface="Open Sans"/>
              <a:ea typeface="Open Sans"/>
              <a:cs typeface="Open Sans"/>
              <a:sym typeface="Open Sans"/>
            </a:endParaRPr>
          </a:p>
          <a:p>
            <a:pPr marL="457200" lvl="0" indent="-292100" algn="l" rtl="0">
              <a:lnSpc>
                <a:spcPct val="115000"/>
              </a:lnSpc>
              <a:spcBef>
                <a:spcPct val="0"/>
              </a:spcBef>
              <a:spcAft>
                <a:spcPct val="0"/>
              </a:spcAft>
              <a:buClr>
                <a:schemeClr val="dk1"/>
              </a:buClr>
              <a:buSzPts val="1000"/>
              <a:buChar char="•"/>
            </a:pPr>
            <a:r>
              <a:rPr lang="en-US" sz="1000">
                <a:solidFill>
                  <a:srgbClr val="3F3F3F"/>
                </a:solidFill>
                <a:latin typeface="Open Sans"/>
                <a:ea typeface="Open Sans"/>
                <a:cs typeface="Open Sans"/>
                <a:sym typeface="Open Sans"/>
              </a:rPr>
              <a:t>the arguments object has additional functionalities like the callee property.</a:t>
            </a:r>
            <a:endParaRPr sz="1000"/>
          </a:p>
        </p:txBody>
      </p:sp>
      <p:sp>
        <p:nvSpPr>
          <p:cNvPr id="722" name="Google Shape;722;g5e13b70348_0_161: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33f220032b_0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0" algn="l" rtl="0">
              <a:lnSpc>
                <a:spcPct val="100000"/>
              </a:lnSpc>
              <a:spcBef>
                <a:spcPct val="0"/>
              </a:spcBef>
              <a:spcAft>
                <a:spcPct val="0"/>
              </a:spcAft>
              <a:buNone/>
            </a:pPr>
            <a:endParaRPr/>
          </a:p>
        </p:txBody>
      </p:sp>
      <p:sp>
        <p:nvSpPr>
          <p:cNvPr id="729" name="Google Shape;729;g33f220032b_0_48: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610b7d9e06_0_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737" name="Google Shape;737;g610b7d9e06_0_41: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610b7d9e06_0_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744" name="Google Shape;744;g610b7d9e06_0_47: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5e13b70348_0_1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0" algn="l" rtl="0">
              <a:lnSpc>
                <a:spcPct val="100000"/>
              </a:lnSpc>
              <a:spcBef>
                <a:spcPct val="0"/>
              </a:spcBef>
              <a:spcAft>
                <a:spcPct val="0"/>
              </a:spcAft>
              <a:buClr>
                <a:schemeClr val="dk1"/>
              </a:buClr>
              <a:buSzPts val="1100"/>
              <a:buFont typeface="Arial"/>
              <a:buNone/>
            </a:pPr>
            <a:r>
              <a:rPr lang="en-US"/>
              <a:t>Spread syntax allows array expression or string to be expanded in places where zero or more arguments (for function calls) or elements (for array literals) are expected</a:t>
            </a:r>
            <a:endParaRPr/>
          </a:p>
          <a:p>
            <a:pPr marL="457200" lvl="0" indent="0" algn="l" rtl="0">
              <a:lnSpc>
                <a:spcPct val="100000"/>
              </a:lnSpc>
              <a:spcBef>
                <a:spcPct val="0"/>
              </a:spcBef>
              <a:spcAft>
                <a:spcPct val="0"/>
              </a:spcAft>
              <a:buNone/>
            </a:pPr>
            <a:endParaRPr/>
          </a:p>
        </p:txBody>
      </p:sp>
      <p:sp>
        <p:nvSpPr>
          <p:cNvPr id="751" name="Google Shape;751;g5e13b70348_0_177: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5f74df13c7_0_5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759" name="Google Shape;759;g5f74df13c7_0_564: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5f74df13c7_0_5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766" name="Google Shape;766;g5f74df13c7_0_570: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5e13b70348_0_1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773" name="Google Shape;773;g5e13b70348_0_190: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5e13b70348_0_1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0" algn="l" rtl="0">
              <a:lnSpc>
                <a:spcPct val="100000"/>
              </a:lnSpc>
              <a:spcBef>
                <a:spcPct val="0"/>
              </a:spcBef>
              <a:spcAft>
                <a:spcPct val="0"/>
              </a:spcAft>
              <a:buNone/>
            </a:pPr>
            <a:r>
              <a:rPr lang="en-US"/>
              <a:t>With destructuring, you can now extract data from arrays and objects and assign them to variables.</a:t>
            </a:r>
            <a:endParaRPr/>
          </a:p>
        </p:txBody>
      </p:sp>
      <p:sp>
        <p:nvSpPr>
          <p:cNvPr id="778" name="Google Shape;778;g5e13b70348_0_194: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5e1313e39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r>
              <a:rPr lang="en-US"/>
              <a:t>Declarative:React lets you design simple views for each state in your application, and efficiently update and render just the right components as the data changes. </a:t>
            </a:r>
            <a:endParaRPr/>
          </a:p>
          <a:p>
            <a:pPr marL="0" lvl="0" indent="0" algn="l" rtl="0">
              <a:lnSpc>
                <a:spcPct val="100000"/>
              </a:lnSpc>
              <a:spcBef>
                <a:spcPct val="0"/>
              </a:spcBef>
              <a:spcAft>
                <a:spcPct val="0"/>
              </a:spcAft>
              <a:buSzPts val="1400"/>
              <a:buNone/>
            </a:pPr>
            <a:r>
              <a:rPr lang="en-US"/>
              <a:t>Component Based: As we write the component logic in JavaScript and not templates, we can easily pass rich data through your app and keep state out of the DOM.  </a:t>
            </a:r>
            <a:endParaRPr/>
          </a:p>
          <a:p>
            <a:pPr marL="0" lvl="0" indent="0" algn="l" rtl="0">
              <a:lnSpc>
                <a:spcPct val="100000"/>
              </a:lnSpc>
              <a:spcBef>
                <a:spcPct val="0"/>
              </a:spcBef>
              <a:spcAft>
                <a:spcPct val="0"/>
              </a:spcAft>
              <a:buSzPts val="1400"/>
              <a:buNone/>
            </a:pPr>
            <a:r>
              <a:rPr lang="en-US"/>
              <a:t>Learn Once, Write Anywhere:  An experienced web React developer can get up and running, and write Android or iOS apps at a much faster pace.</a:t>
            </a:r>
            <a:endParaRPr/>
          </a:p>
          <a:p>
            <a:pPr marL="0" lvl="0" indent="0" algn="l" rtl="0">
              <a:lnSpc>
                <a:spcPct val="100000"/>
              </a:lnSpc>
              <a:spcBef>
                <a:spcPct val="0"/>
              </a:spcBef>
              <a:spcAft>
                <a:spcPct val="0"/>
              </a:spcAft>
              <a:buSzPts val="1400"/>
              <a:buNone/>
            </a:pPr>
            <a:endParaRPr/>
          </a:p>
        </p:txBody>
      </p:sp>
      <p:sp>
        <p:nvSpPr>
          <p:cNvPr id="402" name="Google Shape;402;g5e1313e395_0_0: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e13b70348_0_2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0" algn="l" rtl="0">
              <a:lnSpc>
                <a:spcPct val="100000"/>
              </a:lnSpc>
              <a:spcBef>
                <a:spcPct val="0"/>
              </a:spcBef>
              <a:spcAft>
                <a:spcPct val="0"/>
              </a:spcAft>
              <a:buNone/>
            </a:pPr>
            <a:endParaRPr/>
          </a:p>
        </p:txBody>
      </p:sp>
      <p:sp>
        <p:nvSpPr>
          <p:cNvPr id="786" name="Google Shape;786;g5e13b70348_0_213: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33f220032b_0_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0" algn="l" rtl="0">
              <a:lnSpc>
                <a:spcPct val="100000"/>
              </a:lnSpc>
              <a:spcBef>
                <a:spcPct val="0"/>
              </a:spcBef>
              <a:spcAft>
                <a:spcPct val="0"/>
              </a:spcAft>
              <a:buNone/>
            </a:pPr>
            <a:endParaRPr/>
          </a:p>
        </p:txBody>
      </p:sp>
      <p:sp>
        <p:nvSpPr>
          <p:cNvPr id="794" name="Google Shape;794;g33f220032b_0_57: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5f74df13c7_0_5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802" name="Google Shape;802;g5f74df13c7_0_576: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5f74df13c7_0_58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809" name="Google Shape;809;g5f74df13c7_0_582: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610b7d9e06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816" name="Google Shape;816;g610b7d9e06_0_12: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610b7d9e06_0_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ct val="0"/>
              </a:spcBef>
              <a:spcAft>
                <a:spcPct val="0"/>
              </a:spcAft>
              <a:buSzPts val="1400"/>
              <a:buChar char="●"/>
            </a:pPr>
            <a:r>
              <a:rPr lang="en-US"/>
              <a:t>If your function is in a block, you must also use the explicit return statement.</a:t>
            </a:r>
            <a:endParaRPr/>
          </a:p>
          <a:p>
            <a:pPr marL="457200" lvl="0" indent="-317500" algn="l" rtl="0">
              <a:lnSpc>
                <a:spcPct val="100000"/>
              </a:lnSpc>
              <a:spcBef>
                <a:spcPct val="0"/>
              </a:spcBef>
              <a:spcAft>
                <a:spcPct val="0"/>
              </a:spcAft>
              <a:buSzPts val="1400"/>
              <a:buChar char="●"/>
            </a:pPr>
            <a:r>
              <a:rPr lang="en-US"/>
              <a:t>If you are returning an object literal, it needs to be wrapped in parentheses. This forces the interpreter to evaluate what is inside the parentheses, and the object literal is returned.</a:t>
            </a:r>
            <a:endParaRPr/>
          </a:p>
          <a:p>
            <a:pPr marL="457200" lvl="0" indent="-317500" algn="l" rtl="0">
              <a:lnSpc>
                <a:spcPct val="100000"/>
              </a:lnSpc>
              <a:spcBef>
                <a:spcPct val="0"/>
              </a:spcBef>
              <a:spcAft>
                <a:spcPct val="0"/>
              </a:spcAft>
              <a:buSzPts val="1400"/>
              <a:buChar char="●"/>
            </a:pPr>
            <a:r>
              <a:rPr lang="en-US"/>
              <a:t>Harder to debug: When you get an error, you will not be able to trace the name of the function or the exact line number where it occurred.</a:t>
            </a:r>
            <a:endParaRPr/>
          </a:p>
          <a:p>
            <a:pPr marL="457200" lvl="0" indent="-317500" algn="l" rtl="0">
              <a:lnSpc>
                <a:spcPct val="100000"/>
              </a:lnSpc>
              <a:spcBef>
                <a:spcPct val="0"/>
              </a:spcBef>
              <a:spcAft>
                <a:spcPct val="0"/>
              </a:spcAft>
              <a:buSzPts val="1400"/>
              <a:buChar char="●"/>
            </a:pPr>
            <a:r>
              <a:rPr lang="en-US"/>
              <a:t>No self-referencing:If your function needs to have a self-reference at any point (e.g. recursion, event handler that needs to unbind), it will not work.</a:t>
            </a:r>
            <a:endParaRPr/>
          </a:p>
          <a:p>
            <a:pPr marL="457200" lvl="0" indent="-317500" algn="l" rtl="0">
              <a:lnSpc>
                <a:spcPct val="100000"/>
              </a:lnSpc>
              <a:spcBef>
                <a:spcPct val="0"/>
              </a:spcBef>
              <a:spcAft>
                <a:spcPct val="0"/>
              </a:spcAft>
              <a:buSzPts val="1400"/>
              <a:buChar char="●"/>
            </a:pPr>
            <a:r>
              <a:rPr lang="en-US"/>
              <a:t>Main benefit: No binding of ‘this’</a:t>
            </a:r>
            <a:endParaRPr/>
          </a:p>
        </p:txBody>
      </p:sp>
      <p:sp>
        <p:nvSpPr>
          <p:cNvPr id="821" name="Google Shape;821;g610b7d9e06_0_16: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610b7d9e06_0_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None/>
            </a:pPr>
            <a:endParaRPr/>
          </a:p>
        </p:txBody>
      </p:sp>
      <p:sp>
        <p:nvSpPr>
          <p:cNvPr id="828" name="Google Shape;828;g610b7d9e06_0_22: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610b7d9e06_0_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836" name="Google Shape;836;g610b7d9e06_0_29: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610b7d9e06_0_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843" name="Google Shape;843;g610b7d9e06_0_35: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5e13b70348_0_2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850" name="Google Shape;850;g5e13b70348_0_224: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5e53520054_1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409" name="Google Shape;409;g5e53520054_1_6: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5e13b70348_0_2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0" algn="l" rtl="0">
              <a:lnSpc>
                <a:spcPct val="100000"/>
              </a:lnSpc>
              <a:spcBef>
                <a:spcPct val="0"/>
              </a:spcBef>
              <a:spcAft>
                <a:spcPct val="0"/>
              </a:spcAft>
              <a:buNone/>
            </a:pPr>
            <a:endParaRPr/>
          </a:p>
        </p:txBody>
      </p:sp>
      <p:sp>
        <p:nvSpPr>
          <p:cNvPr id="855" name="Google Shape;855;g5e13b70348_0_256: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5e13b70348_0_2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0" algn="l" rtl="0">
              <a:lnSpc>
                <a:spcPct val="100000"/>
              </a:lnSpc>
              <a:spcBef>
                <a:spcPct val="0"/>
              </a:spcBef>
              <a:spcAft>
                <a:spcPct val="0"/>
              </a:spcAft>
              <a:buNone/>
            </a:pPr>
            <a:endParaRPr/>
          </a:p>
        </p:txBody>
      </p:sp>
      <p:sp>
        <p:nvSpPr>
          <p:cNvPr id="863" name="Google Shape;863;g5e13b70348_0_228: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5e13b70348_0_2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0" algn="l" rtl="0">
              <a:lnSpc>
                <a:spcPct val="100000"/>
              </a:lnSpc>
              <a:spcBef>
                <a:spcPct val="0"/>
              </a:spcBef>
              <a:spcAft>
                <a:spcPct val="0"/>
              </a:spcAft>
              <a:buNone/>
            </a:pPr>
            <a:r>
              <a:rPr lang="en-US"/>
              <a:t>An important difference between function declarations and class declarations is that function declarations are hoisted and class declarations are not. You first need to declare your class and then access it, otherwise it will throw a ReferenceError.</a:t>
            </a:r>
            <a:endParaRPr/>
          </a:p>
          <a:p>
            <a:pPr marL="457200" lvl="0" indent="0" algn="l" rtl="0">
              <a:lnSpc>
                <a:spcPct val="100000"/>
              </a:lnSpc>
              <a:spcBef>
                <a:spcPct val="0"/>
              </a:spcBef>
              <a:spcAft>
                <a:spcPct val="0"/>
              </a:spcAft>
              <a:buNone/>
            </a:pPr>
            <a:r>
              <a:rPr lang="en-US"/>
              <a:t>A class expression is another way to define a class. Class expressions can be named or unnamed. The name given to a named class expression is local to the class's body. (it can be retrieved through the class's (not an instance's) name property, though).</a:t>
            </a:r>
            <a:endParaRPr/>
          </a:p>
          <a:p>
            <a:pPr marL="457200" lvl="0" indent="0" algn="l" rtl="0">
              <a:lnSpc>
                <a:spcPct val="100000"/>
              </a:lnSpc>
              <a:spcBef>
                <a:spcPct val="0"/>
              </a:spcBef>
              <a:spcAft>
                <a:spcPct val="0"/>
              </a:spcAft>
              <a:buNone/>
            </a:pPr>
            <a:endParaRPr/>
          </a:p>
        </p:txBody>
      </p:sp>
      <p:sp>
        <p:nvSpPr>
          <p:cNvPr id="870" name="Google Shape;870;g5e13b70348_0_299: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5f74df13c7_0_5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878" name="Google Shape;878;g5f74df13c7_0_588: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5f74df13c7_0_5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885" name="Google Shape;885;g5f74df13c7_0_594: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5e13b70348_0_2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0" algn="l" rtl="0">
              <a:lnSpc>
                <a:spcPct val="100000"/>
              </a:lnSpc>
              <a:spcBef>
                <a:spcPct val="0"/>
              </a:spcBef>
              <a:spcAft>
                <a:spcPct val="0"/>
              </a:spcAft>
              <a:buNone/>
            </a:pPr>
            <a:endParaRPr/>
          </a:p>
        </p:txBody>
      </p:sp>
      <p:sp>
        <p:nvSpPr>
          <p:cNvPr id="892" name="Google Shape;892;g5e13b70348_0_277: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5f74df13c7_0_6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900" name="Google Shape;900;g5f74df13c7_0_600: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5f74df13c7_0_60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907" name="Google Shape;907;g5f74df13c7_0_606: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5e13b70348_0_3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0" algn="l" rtl="0">
              <a:lnSpc>
                <a:spcPct val="100000"/>
              </a:lnSpc>
              <a:spcBef>
                <a:spcPct val="0"/>
              </a:spcBef>
              <a:spcAft>
                <a:spcPct val="0"/>
              </a:spcAft>
              <a:buNone/>
            </a:pPr>
            <a:endParaRPr/>
          </a:p>
          <a:p>
            <a:pPr marL="457200" lvl="0" indent="0" algn="l" rtl="0">
              <a:lnSpc>
                <a:spcPct val="100000"/>
              </a:lnSpc>
              <a:spcBef>
                <a:spcPct val="0"/>
              </a:spcBef>
              <a:spcAft>
                <a:spcPct val="0"/>
              </a:spcAft>
              <a:buClr>
                <a:schemeClr val="dk1"/>
              </a:buClr>
              <a:buSzPts val="1100"/>
              <a:buFont typeface="Arial"/>
              <a:buNone/>
            </a:pPr>
            <a:r>
              <a:rPr lang="en-US"/>
              <a:t>If there is a constructor present in the subclass, it needs to first call super() before using "this".</a:t>
            </a:r>
            <a:endParaRPr/>
          </a:p>
          <a:p>
            <a:pPr marL="457200" lvl="0" indent="0" algn="l" rtl="0">
              <a:lnSpc>
                <a:spcPct val="100000"/>
              </a:lnSpc>
              <a:spcBef>
                <a:spcPct val="0"/>
              </a:spcBef>
              <a:spcAft>
                <a:spcPct val="0"/>
              </a:spcAft>
              <a:buClr>
                <a:schemeClr val="dk1"/>
              </a:buClr>
              <a:buSzPts val="1100"/>
              <a:buFont typeface="Arial"/>
              <a:buNone/>
            </a:pPr>
            <a:endParaRPr/>
          </a:p>
          <a:p>
            <a:pPr marL="457200" lvl="0" indent="0" algn="l" rtl="0">
              <a:lnSpc>
                <a:spcPct val="100000"/>
              </a:lnSpc>
              <a:spcBef>
                <a:spcPct val="0"/>
              </a:spcBef>
              <a:spcAft>
                <a:spcPct val="0"/>
              </a:spcAft>
              <a:buNone/>
            </a:pPr>
            <a:r>
              <a:rPr lang="en-US"/>
              <a:t>You can also extend traditional function-based "classes".</a:t>
            </a:r>
            <a:endParaRPr/>
          </a:p>
          <a:p>
            <a:pPr marL="457200" lvl="0" indent="0" algn="l" rtl="0">
              <a:lnSpc>
                <a:spcPct val="100000"/>
              </a:lnSpc>
              <a:spcBef>
                <a:spcPct val="0"/>
              </a:spcBef>
              <a:spcAft>
                <a:spcPct val="0"/>
              </a:spcAft>
              <a:buNone/>
            </a:pPr>
            <a:r>
              <a:rPr lang="en-US"/>
              <a:t>Classes cannot extend regular (non-constructible) objects. </a:t>
            </a:r>
            <a:endParaRPr/>
          </a:p>
        </p:txBody>
      </p:sp>
      <p:sp>
        <p:nvSpPr>
          <p:cNvPr id="914" name="Google Shape;914;g5e13b70348_0_330: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5f74df13c7_0_6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922" name="Google Shape;922;g5f74df13c7_0_612: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5e1303af11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416" name="Google Shape;416;g5e1303af11_0_26: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5f74df13c7_0_6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929" name="Google Shape;929;g5f74df13c7_0_618: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5e13b70348_0_3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936" name="Google Shape;936;g5e13b70348_0_352: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5e13b70348_0_3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457200" algn="l" rtl="0">
              <a:lnSpc>
                <a:spcPct val="100000"/>
              </a:lnSpc>
              <a:spcBef>
                <a:spcPct val="0"/>
              </a:spcBef>
              <a:spcAft>
                <a:spcPct val="0"/>
              </a:spcAft>
              <a:buNone/>
            </a:pPr>
            <a:r>
              <a:rPr lang="en-US"/>
              <a:t>yield expression can optionally specify the value to be returned from the iterator</a:t>
            </a:r>
            <a:endParaRPr/>
          </a:p>
          <a:p>
            <a:pPr marL="457200" lvl="0" indent="0" algn="l" rtl="0">
              <a:lnSpc>
                <a:spcPct val="100000"/>
              </a:lnSpc>
              <a:spcBef>
                <a:spcPct val="0"/>
              </a:spcBef>
              <a:spcAft>
                <a:spcPct val="0"/>
              </a:spcAft>
              <a:buClr>
                <a:schemeClr val="dk1"/>
              </a:buClr>
              <a:buSzPts val="1100"/>
              <a:buFont typeface="Arial"/>
              <a:buNone/>
            </a:pPr>
            <a:r>
              <a:rPr lang="en-US"/>
              <a:t>• The next() method returns an object with a value property containing the yielded value</a:t>
            </a:r>
            <a:endParaRPr/>
          </a:p>
          <a:p>
            <a:pPr marL="457200" lvl="0" indent="0" algn="l" rtl="0">
              <a:lnSpc>
                <a:spcPct val="100000"/>
              </a:lnSpc>
              <a:spcBef>
                <a:spcPct val="0"/>
              </a:spcBef>
              <a:spcAft>
                <a:spcPct val="0"/>
              </a:spcAft>
              <a:buClr>
                <a:schemeClr val="dk1"/>
              </a:buClr>
              <a:buSzPts val="1100"/>
              <a:buFont typeface="Arial"/>
              <a:buNone/>
            </a:pPr>
            <a:r>
              <a:rPr lang="en-US"/>
              <a:t>• A boolean property, done indicates whether the generator has yielded its last value.</a:t>
            </a:r>
            <a:endParaRPr/>
          </a:p>
          <a:p>
            <a:pPr marL="457200" lvl="0" indent="0" algn="l" rtl="0">
              <a:lnSpc>
                <a:spcPct val="100000"/>
              </a:lnSpc>
              <a:spcBef>
                <a:spcPct val="0"/>
              </a:spcBef>
              <a:spcAft>
                <a:spcPct val="0"/>
              </a:spcAft>
              <a:buClr>
                <a:schemeClr val="dk1"/>
              </a:buClr>
              <a:buSzPts val="1100"/>
              <a:buFont typeface="Arial"/>
              <a:buNone/>
            </a:pPr>
            <a:r>
              <a:rPr lang="en-US"/>
              <a:t>• Calling the next() method with an argument will resume the generator function execution, replacing the yield expression where execution was paused with the argument from next()</a:t>
            </a:r>
            <a:endParaRPr/>
          </a:p>
          <a:p>
            <a:pPr marL="457200" lvl="0" indent="0" algn="l" rtl="0">
              <a:lnSpc>
                <a:spcPct val="100000"/>
              </a:lnSpc>
              <a:spcBef>
                <a:spcPct val="0"/>
              </a:spcBef>
              <a:spcAft>
                <a:spcPct val="0"/>
              </a:spcAft>
              <a:buClr>
                <a:schemeClr val="dk1"/>
              </a:buClr>
              <a:buSzPts val="1100"/>
              <a:buFont typeface="Arial"/>
              <a:buNone/>
            </a:pPr>
            <a:r>
              <a:rPr lang="en-US"/>
              <a:t>• A return statement in a generator, when executed, will mark the generator done.</a:t>
            </a:r>
            <a:endParaRPr/>
          </a:p>
          <a:p>
            <a:pPr marL="457200" lvl="0" indent="0" algn="l" rtl="0">
              <a:lnSpc>
                <a:spcPct val="100000"/>
              </a:lnSpc>
              <a:spcBef>
                <a:spcPct val="0"/>
              </a:spcBef>
              <a:spcAft>
                <a:spcPct val="0"/>
              </a:spcAft>
              <a:buNone/>
            </a:pPr>
            <a:endParaRPr/>
          </a:p>
        </p:txBody>
      </p:sp>
      <p:sp>
        <p:nvSpPr>
          <p:cNvPr id="941" name="Google Shape;941;g5e13b70348_0_356: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5e13b70348_0_3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948" name="Google Shape;948;g5e13b70348_0_399: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5e13b70348_0_4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0" algn="l" rtl="0">
              <a:lnSpc>
                <a:spcPct val="100000"/>
              </a:lnSpc>
              <a:spcBef>
                <a:spcPct val="0"/>
              </a:spcBef>
              <a:spcAft>
                <a:spcPct val="0"/>
              </a:spcAft>
              <a:buNone/>
            </a:pPr>
            <a:r>
              <a:rPr lang="en-US"/>
              <a:t>A Promise is a proxy for a value not necessarily known when the promise is created. It allows you to associate handlers with an asynchronous action's eventual success value or failure reason. This lets asynchronous methods return values like synchronous methods: instead of immediately returning the final value, the asynchronous method returns a promise to supply the value at some point in the future.</a:t>
            </a:r>
            <a:endParaRPr/>
          </a:p>
        </p:txBody>
      </p:sp>
      <p:sp>
        <p:nvSpPr>
          <p:cNvPr id="953" name="Google Shape;953;g5e13b70348_0_419: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5e13b70348_0_3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0" algn="l" rtl="0">
              <a:lnSpc>
                <a:spcPct val="100000"/>
              </a:lnSpc>
              <a:spcBef>
                <a:spcPct val="0"/>
              </a:spcBef>
              <a:spcAft>
                <a:spcPct val="0"/>
              </a:spcAft>
              <a:buClr>
                <a:schemeClr val="dk1"/>
              </a:buClr>
              <a:buSzPts val="1100"/>
              <a:buFont typeface="Arial"/>
              <a:buNone/>
            </a:pPr>
            <a:endParaRPr/>
          </a:p>
          <a:p>
            <a:pPr marL="457200" lvl="0" indent="0" algn="l" rtl="0">
              <a:lnSpc>
                <a:spcPct val="100000"/>
              </a:lnSpc>
              <a:spcBef>
                <a:spcPct val="0"/>
              </a:spcBef>
              <a:spcAft>
                <a:spcPct val="0"/>
              </a:spcAft>
              <a:buNone/>
            </a:pPr>
            <a:endParaRPr/>
          </a:p>
        </p:txBody>
      </p:sp>
      <p:sp>
        <p:nvSpPr>
          <p:cNvPr id="960" name="Google Shape;960;g5e13b70348_0_387: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5f74df13c7_0_6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967" name="Google Shape;967;g5f74df13c7_0_624: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5f74df13c7_0_6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974" name="Google Shape;974;g5f74df13c7_0_630: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5e13b70348_0_4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981" name="Google Shape;981;g5e13b70348_0_451: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5e13b70348_0_4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0" algn="l" rtl="0">
              <a:lnSpc>
                <a:spcPct val="100000"/>
              </a:lnSpc>
              <a:spcBef>
                <a:spcPct val="0"/>
              </a:spcBef>
              <a:spcAft>
                <a:spcPct val="0"/>
              </a:spcAft>
              <a:buClr>
                <a:schemeClr val="dk1"/>
              </a:buClr>
              <a:buSzPts val="1100"/>
              <a:buFont typeface="Arial"/>
              <a:buNone/>
            </a:pPr>
            <a:r>
              <a:rPr lang="en-US"/>
              <a:t>The fetch specification differs from jQuery.ajax() in two main ways:</a:t>
            </a:r>
            <a:endParaRPr/>
          </a:p>
          <a:p>
            <a:pPr marL="457200" lvl="0" indent="0" algn="l" rtl="0">
              <a:lnSpc>
                <a:spcPct val="100000"/>
              </a:lnSpc>
              <a:spcBef>
                <a:spcPct val="0"/>
              </a:spcBef>
              <a:spcAft>
                <a:spcPct val="0"/>
              </a:spcAft>
              <a:buClr>
                <a:schemeClr val="dk1"/>
              </a:buClr>
              <a:buSzPts val="1100"/>
              <a:buFont typeface="Arial"/>
              <a:buNone/>
            </a:pPr>
            <a:endParaRPr/>
          </a:p>
          <a:p>
            <a:pPr marL="457200" lvl="0" indent="-317500" algn="l" rtl="0">
              <a:lnSpc>
                <a:spcPct val="100000"/>
              </a:lnSpc>
              <a:spcBef>
                <a:spcPct val="0"/>
              </a:spcBef>
              <a:spcAft>
                <a:spcPct val="0"/>
              </a:spcAft>
              <a:buSzPts val="1400"/>
              <a:buChar char="●"/>
            </a:pPr>
            <a:r>
              <a:rPr lang="en-US"/>
              <a:t>The Promise returned from fetch() won’t reject on HTTP error status even if the response is an HTTP 404 or 500. Instead, it will resolve normally (with ok status set to false), and it will only reject on network failure or if anything prevented the request from completing.</a:t>
            </a:r>
            <a:endParaRPr/>
          </a:p>
          <a:p>
            <a:pPr marL="457200" lvl="0" indent="-317500" algn="l" rtl="0">
              <a:lnSpc>
                <a:spcPct val="100000"/>
              </a:lnSpc>
              <a:spcBef>
                <a:spcPct val="0"/>
              </a:spcBef>
              <a:spcAft>
                <a:spcPct val="0"/>
              </a:spcAft>
              <a:buSzPts val="1400"/>
              <a:buChar char="●"/>
            </a:pPr>
            <a:r>
              <a:rPr lang="en-US"/>
              <a:t>By default, fetch won't send or receive any cookies from the server, resulting in unauthenticated requests if the site relies on maintaining a user session (to send cookies, the credentials init option must be set).</a:t>
            </a:r>
            <a:endParaRPr/>
          </a:p>
          <a:p>
            <a:pPr marL="457200" lvl="0" indent="0" algn="l" rtl="0">
              <a:lnSpc>
                <a:spcPct val="100000"/>
              </a:lnSpc>
              <a:spcBef>
                <a:spcPct val="0"/>
              </a:spcBef>
              <a:spcAft>
                <a:spcPct val="0"/>
              </a:spcAft>
              <a:buNone/>
            </a:pPr>
            <a:endParaRPr/>
          </a:p>
        </p:txBody>
      </p:sp>
      <p:sp>
        <p:nvSpPr>
          <p:cNvPr id="986" name="Google Shape;986;g5e13b70348_0_455: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5e53520054_1_12: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423" name="Google Shape;423;g5e53520054_1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Clr>
                <a:schemeClr val="dk1"/>
              </a:buClr>
              <a:buSzPts val="1100"/>
              <a:buFont typeface="Arial"/>
              <a:buNone/>
            </a:pPr>
            <a:r>
              <a:rPr lang="en-US"/>
              <a:t>Knowing what is what can help tremendously in your quest to become a React developer. </a:t>
            </a:r>
            <a:endParaRPr/>
          </a:p>
          <a:p>
            <a:pPr marL="0" lvl="0" indent="0" algn="l" rtl="0">
              <a:spcBef>
                <a:spcPct val="0"/>
              </a:spcBef>
              <a:spcAft>
                <a:spcPct val="0"/>
              </a:spcAft>
              <a:buClr>
                <a:schemeClr val="dk1"/>
              </a:buClr>
              <a:buSzPts val="1100"/>
              <a:buFont typeface="Arial"/>
              <a:buNone/>
            </a:pPr>
            <a:endParaRPr/>
          </a:p>
          <a:p>
            <a:pPr marL="0" lvl="0" indent="0" algn="l" rtl="0">
              <a:spcBef>
                <a:spcPct val="0"/>
              </a:spcBef>
              <a:spcAft>
                <a:spcPct val="0"/>
              </a:spcAft>
              <a:buNone/>
            </a:pPr>
            <a:endParaRPr/>
          </a:p>
        </p:txBody>
      </p:sp>
      <p:sp>
        <p:nvSpPr>
          <p:cNvPr id="424" name="Google Shape;424;g5e53520054_1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ct val="0"/>
              </a:spcBef>
              <a:spcAft>
                <a:spcPct val="0"/>
              </a:spcAft>
              <a:buClr>
                <a:srgbClr val="000000"/>
              </a:buClr>
              <a:buSzPts val="1200"/>
              <a:buFont typeface="Arial"/>
              <a:buNone/>
            </a:pPr>
            <a:fld id="{00000000-1234-1234-1234-123412341234}" type="slidenum">
              <a:rPr lang="en-US"/>
              <a:t>9</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5e13b70348_0_5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993" name="Google Shape;993;g5e13b70348_0_581: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5e13b70348_0_5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None/>
            </a:pPr>
            <a:endParaRPr/>
          </a:p>
          <a:p>
            <a:pPr marL="457200" lvl="0" indent="0" algn="l" rtl="0">
              <a:lnSpc>
                <a:spcPct val="100000"/>
              </a:lnSpc>
              <a:spcBef>
                <a:spcPct val="0"/>
              </a:spcBef>
              <a:spcAft>
                <a:spcPct val="0"/>
              </a:spcAft>
              <a:buNone/>
            </a:pPr>
            <a:endParaRPr/>
          </a:p>
        </p:txBody>
      </p:sp>
      <p:sp>
        <p:nvSpPr>
          <p:cNvPr id="998" name="Google Shape;998;g5e13b70348_0_585: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5e13b70348_0_60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None/>
            </a:pPr>
            <a:endParaRPr/>
          </a:p>
          <a:p>
            <a:pPr marL="457200" lvl="0" indent="0" algn="l" rtl="0">
              <a:lnSpc>
                <a:spcPct val="100000"/>
              </a:lnSpc>
              <a:spcBef>
                <a:spcPct val="0"/>
              </a:spcBef>
              <a:spcAft>
                <a:spcPct val="0"/>
              </a:spcAft>
              <a:buNone/>
            </a:pPr>
            <a:endParaRPr/>
          </a:p>
        </p:txBody>
      </p:sp>
      <p:sp>
        <p:nvSpPr>
          <p:cNvPr id="1005" name="Google Shape;1005;g5e13b70348_0_608: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5e13b70348_0_6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None/>
            </a:pPr>
            <a:endParaRPr/>
          </a:p>
          <a:p>
            <a:pPr marL="457200" lvl="0" indent="0" algn="l" rtl="0">
              <a:lnSpc>
                <a:spcPct val="100000"/>
              </a:lnSpc>
              <a:spcBef>
                <a:spcPct val="0"/>
              </a:spcBef>
              <a:spcAft>
                <a:spcPct val="0"/>
              </a:spcAft>
              <a:buNone/>
            </a:pPr>
            <a:r>
              <a:rPr lang="en-US"/>
              <a:t>Two modules A and B are cyclically dependent on each other if both A imports B and B imports A. </a:t>
            </a:r>
            <a:endParaRPr/>
          </a:p>
        </p:txBody>
      </p:sp>
      <p:sp>
        <p:nvSpPr>
          <p:cNvPr id="1012" name="Google Shape;1012;g5e13b70348_0_625: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5f74df13c7_0_6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1019" name="Google Shape;1019;g5f74df13c7_0_636: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5f74df13c7_0_6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1026" name="Google Shape;1026;g5f74df13c7_0_642: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g5e13b70348_0_558: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033" name="Google Shape;1033;g5e13b70348_0_5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1034" name="Google Shape;1034;g5e13b70348_0_55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ct val="0"/>
              </a:spcBef>
              <a:spcAft>
                <a:spcPct val="0"/>
              </a:spcAft>
              <a:buClr>
                <a:srgbClr val="000000"/>
              </a:buClr>
              <a:buSzPts val="1200"/>
              <a:buFont typeface="Arial"/>
              <a:buNone/>
            </a:pPr>
            <a:fld id="{00000000-1234-1234-1234-123412341234}" type="slidenum">
              <a:rPr lang="en-US"/>
              <a:t>96</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5f5085ad6d_0_0: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038" name="Google Shape;1038;g5f5085ad6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1039" name="Google Shape;1039;g5f5085ad6d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ct val="0"/>
              </a:spcBef>
              <a:spcAft>
                <a:spcPct val="0"/>
              </a:spcAft>
              <a:buClr>
                <a:srgbClr val="000000"/>
              </a:buClr>
              <a:buSzPts val="1200"/>
              <a:buFont typeface="Arial"/>
              <a:buNone/>
            </a:pPr>
            <a:fld id="{00000000-1234-1234-1234-123412341234}" type="slidenum">
              <a:rPr lang="en-US"/>
              <a:t>97</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5f5085ad6d_0_10: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049" name="Google Shape;1049;g5f5085ad6d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1050" name="Google Shape;1050;g5f5085ad6d_0_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ct val="0"/>
              </a:spcBef>
              <a:spcAft>
                <a:spcPct val="0"/>
              </a:spcAft>
              <a:buClr>
                <a:srgbClr val="000000"/>
              </a:buClr>
              <a:buSzPts val="1200"/>
              <a:buFont typeface="Arial"/>
              <a:buNone/>
            </a:pPr>
            <a:fld id="{00000000-1234-1234-1234-123412341234}" type="slidenum">
              <a:rPr lang="en-US"/>
              <a:t>98</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5f5085ad6d_0_40: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062" name="Google Shape;1062;g5f5085ad6d_0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1063" name="Google Shape;1063;g5f5085ad6d_0_4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ct val="0"/>
              </a:spcBef>
              <a:spcAft>
                <a:spcPct val="0"/>
              </a:spcAft>
              <a:buClr>
                <a:srgbClr val="000000"/>
              </a:buClr>
              <a:buSzPts val="1200"/>
              <a:buFont typeface="Arial"/>
              <a:buNone/>
            </a:pPr>
            <a:fld id="{00000000-1234-1234-1234-123412341234}" type="slidenum">
              <a:rPr lang="en-US"/>
              <a:t>99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15"/>
        <p:cNvGrpSpPr/>
        <p:nvPr/>
      </p:nvGrpSpPr>
      <p:grpSpPr>
        <a:xfrm>
          <a:off x="0" y="0"/>
          <a:ext cx="0" cy="0"/>
          <a:chOff x="0" y="0"/>
          <a:chExt cx="0" cy="0"/>
        </a:xfrm>
      </p:grpSpPr>
      <p:pic>
        <p:nvPicPr>
          <p:cNvPr id="16" name="Google Shape;16;p22" descr="A picture containing water&#10;&#10;Description automatically generated"/>
          <p:cNvPicPr preferRelativeResize="0"/>
          <p:nvPr/>
        </p:nvPicPr>
        <p:blipFill>
          <a:blip r:embed="rId2">
            <a:alphaModFix/>
          </a:blip>
          <a:stretch>
            <a:fillRect/>
          </a:stretch>
        </p:blipFill>
        <p:spPr>
          <a:xfrm>
            <a:off x="0" y="0"/>
            <a:ext cx="16256000" cy="9144000"/>
          </a:xfrm>
          <a:prstGeom prst="rect">
            <a:avLst/>
          </a:prstGeom>
          <a:noFill/>
          <a:ln>
            <a:noFill/>
          </a:ln>
        </p:spPr>
      </p:pic>
      <p:sp>
        <p:nvSpPr>
          <p:cNvPr id="18" name="Google Shape;18;p22"/>
          <p:cNvSpPr txBox="1">
            <a:spLocks noGrp="1"/>
          </p:cNvSpPr>
          <p:nvPr>
            <p:ph type="body" idx="1"/>
          </p:nvPr>
        </p:nvSpPr>
        <p:spPr>
          <a:xfrm>
            <a:off x="7304150" y="4114800"/>
            <a:ext cx="7554850" cy="914400"/>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ct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64"/>
        <p:cNvGrpSpPr/>
        <p:nvPr/>
      </p:nvGrpSpPr>
      <p:grpSpPr>
        <a:xfrm>
          <a:off x="0" y="0"/>
          <a:ext cx="0" cy="0"/>
          <a:chOff x="0" y="0"/>
          <a:chExt cx="0" cy="0"/>
        </a:xfrm>
      </p:grpSpPr>
      <p:pic>
        <p:nvPicPr>
          <p:cNvPr id="65" name="Google Shape;65;p31"/>
          <p:cNvPicPr preferRelativeResize="0"/>
          <p:nvPr/>
        </p:nvPicPr>
        <p:blipFill>
          <a:blip r:embed="rId2">
            <a:alphaModFix/>
          </a:blip>
          <a:stretch>
            <a:fillRect/>
          </a:stretch>
        </p:blipFill>
        <p:spPr>
          <a:xfrm>
            <a:off x="0" y="0"/>
            <a:ext cx="16256000" cy="9144000"/>
          </a:xfrm>
          <a:prstGeom prst="rect">
            <a:avLst/>
          </a:prstGeom>
          <a:noFill/>
          <a:ln>
            <a:noFill/>
          </a:ln>
        </p:spPr>
      </p:pic>
      <p:sp>
        <p:nvSpPr>
          <p:cNvPr id="67" name="Google Shape;67;p31"/>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68" name="Google Shape;68;p31"/>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69" name="Google Shape;69;p31"/>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70" name="Google Shape;70;p31"/>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71" name="Google Shape;71;p31"/>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72" name="Google Shape;72;p31"/>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73" name="Google Shape;73;p31"/>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74" name="Google Shape;74;p31"/>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75" name="Google Shape;75;p31"/>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76" name="Google Shape;76;p31"/>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77" name="Google Shape;77;p31"/>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78"/>
        <p:cNvGrpSpPr/>
        <p:nvPr/>
      </p:nvGrpSpPr>
      <p:grpSpPr>
        <a:xfrm>
          <a:off x="0" y="0"/>
          <a:ext cx="0" cy="0"/>
          <a:chOff x="0" y="0"/>
          <a:chExt cx="0" cy="0"/>
        </a:xfrm>
      </p:grpSpPr>
      <p:pic>
        <p:nvPicPr>
          <p:cNvPr id="79" name="Google Shape;79;p32"/>
          <p:cNvPicPr preferRelativeResize="0"/>
          <p:nvPr/>
        </p:nvPicPr>
        <p:blipFill>
          <a:blip r:embed="rId2">
            <a:alphaModFix/>
          </a:blip>
          <a:stretch>
            <a:fillRect/>
          </a:stretch>
        </p:blipFill>
        <p:spPr>
          <a:xfrm>
            <a:off x="0" y="0"/>
            <a:ext cx="16256000" cy="9144000"/>
          </a:xfrm>
          <a:prstGeom prst="rect">
            <a:avLst/>
          </a:prstGeom>
          <a:noFill/>
          <a:ln>
            <a:noFill/>
          </a:ln>
        </p:spPr>
      </p:pic>
      <p:sp>
        <p:nvSpPr>
          <p:cNvPr id="81" name="Google Shape;81;p32"/>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82" name="Google Shape;82;p32"/>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83" name="Google Shape;83;p32"/>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84" name="Google Shape;84;p32"/>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ct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85" name="Google Shape;85;p32"/>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86" name="Google Shape;86;p32"/>
          <p:cNvCxnSpPr/>
          <p:nvPr/>
        </p:nvCxnSpPr>
        <p:spPr>
          <a:xfrm>
            <a:off x="670034" y="7854368"/>
            <a:ext cx="15074461" cy="0"/>
          </a:xfrm>
          <a:prstGeom prst="straightConnector1">
            <a:avLst/>
          </a:prstGeom>
          <a:noFill/>
          <a:ln w="9525" cap="flat" cmpd="sng">
            <a:solidFill>
              <a:schemeClr val="dk1"/>
            </a:solidFill>
            <a:prstDash val="solid"/>
            <a:round/>
            <a:headEnd type="none" w="sm" len="sm"/>
            <a:tailEnd type="none" w="sm" len="sm"/>
          </a:ln>
        </p:spPr>
      </p:cxnSp>
      <p:sp>
        <p:nvSpPr>
          <p:cNvPr id="87" name="Google Shape;87;p32"/>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ct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88" name="Google Shape;88;p32"/>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89" name="Google Shape;89;p32"/>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90" name="Google Shape;90;p32"/>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91" name="Google Shape;91;p32"/>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92" name="Google Shape;92;p32"/>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93" name="Google Shape;93;p32"/>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94" name="Google Shape;94;p32"/>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95" name="Google Shape;95;p32"/>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96"/>
        <p:cNvGrpSpPr/>
        <p:nvPr/>
      </p:nvGrpSpPr>
      <p:grpSpPr>
        <a:xfrm>
          <a:off x="0" y="0"/>
          <a:ext cx="0" cy="0"/>
          <a:chOff x="0" y="0"/>
          <a:chExt cx="0" cy="0"/>
        </a:xfrm>
      </p:grpSpPr>
      <p:pic>
        <p:nvPicPr>
          <p:cNvPr id="97" name="Google Shape;97;p33" descr="A close up of a sign&#10;&#10;Description automatically generated"/>
          <p:cNvPicPr preferRelativeResize="0"/>
          <p:nvPr/>
        </p:nvPicPr>
        <p:blipFill>
          <a:blip r:embed="rId2">
            <a:alphaModFix/>
          </a:blip>
          <a:stretch>
            <a:fillRect/>
          </a:stretch>
        </p:blipFill>
        <p:spPr>
          <a:xfrm>
            <a:off x="0" y="0"/>
            <a:ext cx="16256000" cy="9144000"/>
          </a:xfrm>
          <a:prstGeom prst="rect">
            <a:avLst/>
          </a:prstGeom>
          <a:noFill/>
          <a:ln>
            <a:noFill/>
          </a:ln>
        </p:spPr>
      </p:pic>
      <p:pic>
        <p:nvPicPr>
          <p:cNvPr id="99" name="Google Shape;99;p33"/>
          <p:cNvPicPr preferRelativeResize="0"/>
          <p:nvPr/>
        </p:nvPicPr>
        <p:blipFill>
          <a:blip r:embed="rId3">
            <a:alphaModFix/>
          </a:blip>
          <a:stretch>
            <a:fillRect/>
          </a:stretch>
        </p:blipFill>
        <p:spPr>
          <a:xfrm>
            <a:off x="3302000" y="1186581"/>
            <a:ext cx="3975100" cy="365760"/>
          </a:xfrm>
          <a:prstGeom prst="rect">
            <a:avLst/>
          </a:prstGeom>
          <a:noFill/>
          <a:ln>
            <a:noFill/>
          </a:ln>
        </p:spPr>
      </p:pic>
      <p:sp>
        <p:nvSpPr>
          <p:cNvPr id="100" name="Google Shape;100;p33"/>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ct val="0"/>
              </a:spcBef>
              <a:spcAft>
                <a:spcPct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Arial"/>
              <a:ea typeface="Arial"/>
              <a:cs typeface="Arial"/>
              <a:sym typeface="Arial"/>
            </a:endParaRPr>
          </a:p>
        </p:txBody>
      </p:sp>
      <p:sp>
        <p:nvSpPr>
          <p:cNvPr id="101" name="Google Shape;101;p33"/>
          <p:cNvSpPr txBox="1">
            <a:spLocks noGrp="1"/>
          </p:cNvSpPr>
          <p:nvPr>
            <p:ph type="body" idx="1"/>
          </p:nvPr>
        </p:nvSpPr>
        <p:spPr>
          <a:xfrm>
            <a:off x="1432121" y="2180141"/>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02" name="Google Shape;102;p33"/>
          <p:cNvSpPr txBox="1">
            <a:spLocks noGrp="1"/>
          </p:cNvSpPr>
          <p:nvPr>
            <p:ph type="body" idx="2"/>
          </p:nvPr>
        </p:nvSpPr>
        <p:spPr>
          <a:xfrm>
            <a:off x="1432121" y="3372838"/>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03" name="Google Shape;103;p33"/>
          <p:cNvSpPr txBox="1">
            <a:spLocks noGrp="1"/>
          </p:cNvSpPr>
          <p:nvPr>
            <p:ph type="body" idx="3"/>
          </p:nvPr>
        </p:nvSpPr>
        <p:spPr>
          <a:xfrm>
            <a:off x="1432121" y="4565535"/>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04" name="Google Shape;104;p33"/>
          <p:cNvSpPr txBox="1">
            <a:spLocks noGrp="1"/>
          </p:cNvSpPr>
          <p:nvPr>
            <p:ph type="body" idx="4"/>
          </p:nvPr>
        </p:nvSpPr>
        <p:spPr>
          <a:xfrm>
            <a:off x="1432121" y="5758233"/>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105"/>
        <p:cNvGrpSpPr/>
        <p:nvPr/>
      </p:nvGrpSpPr>
      <p:grpSpPr>
        <a:xfrm>
          <a:off x="0" y="0"/>
          <a:ext cx="0" cy="0"/>
          <a:chOff x="0" y="0"/>
          <a:chExt cx="0" cy="0"/>
        </a:xfrm>
      </p:grpSpPr>
      <p:pic>
        <p:nvPicPr>
          <p:cNvPr id="106" name="Google Shape;106;p34" descr="A screenshot of a computer&#10;&#10;Description automatically generated"/>
          <p:cNvPicPr preferRelativeResize="0"/>
          <p:nvPr/>
        </p:nvPicPr>
        <p:blipFill>
          <a:blip r:embed="rId2">
            <a:alphaModFix/>
          </a:blip>
          <a:stretch>
            <a:fillRect/>
          </a:stretch>
        </p:blipFill>
        <p:spPr>
          <a:xfrm>
            <a:off x="0" y="0"/>
            <a:ext cx="16256000" cy="9144000"/>
          </a:xfrm>
          <a:prstGeom prst="rect">
            <a:avLst/>
          </a:prstGeom>
          <a:noFill/>
          <a:ln>
            <a:noFill/>
          </a:ln>
        </p:spPr>
      </p:pic>
      <p:sp>
        <p:nvSpPr>
          <p:cNvPr id="109" name="Google Shape;109;p34"/>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ct val="0"/>
              </a:spcBef>
              <a:spcAft>
                <a:spcPct val="0"/>
              </a:spcAft>
              <a:buSzPts val="4400"/>
              <a:buNone/>
              <a:defRPr sz="2800" b="1">
                <a:solidFill>
                  <a:schemeClr val="lt1"/>
                </a:solidFill>
                <a:latin typeface="Open Sans"/>
                <a:ea typeface="Open Sans"/>
                <a:cs typeface="Open Sans"/>
                <a:sym typeface="Open Sans"/>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110" name="Google Shape;110;p34"/>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Unassisted Practice">
  <p:cSld name="Unassisted Practice">
    <p:spTree>
      <p:nvGrpSpPr>
        <p:cNvPr id="1" name="Shape 111"/>
        <p:cNvGrpSpPr/>
        <p:nvPr/>
      </p:nvGrpSpPr>
      <p:grpSpPr>
        <a:xfrm>
          <a:off x="0" y="0"/>
          <a:ext cx="0" cy="0"/>
          <a:chOff x="0" y="0"/>
          <a:chExt cx="0" cy="0"/>
        </a:xfrm>
      </p:grpSpPr>
      <p:pic>
        <p:nvPicPr>
          <p:cNvPr id="112" name="Google Shape;112;p35" descr="A screenshot of a computer&#10;&#10;Description automatically generated"/>
          <p:cNvPicPr preferRelativeResize="0"/>
          <p:nvPr/>
        </p:nvPicPr>
        <p:blipFill>
          <a:blip r:embed="rId2">
            <a:alphaModFix/>
          </a:blip>
          <a:stretch>
            <a:fillRect/>
          </a:stretch>
        </p:blipFill>
        <p:spPr>
          <a:xfrm>
            <a:off x="0" y="0"/>
            <a:ext cx="16256000" cy="9144000"/>
          </a:xfrm>
          <a:prstGeom prst="rect">
            <a:avLst/>
          </a:prstGeom>
          <a:noFill/>
          <a:ln>
            <a:noFill/>
          </a:ln>
        </p:spPr>
      </p:pic>
      <p:sp>
        <p:nvSpPr>
          <p:cNvPr id="115" name="Google Shape;115;p35"/>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16" name="Google Shape;116;p35"/>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ct val="0"/>
              </a:spcBef>
              <a:spcAft>
                <a:spcPct val="0"/>
              </a:spcAft>
              <a:buSzPts val="4400"/>
              <a:buNone/>
              <a:defRPr sz="2800" b="1">
                <a:solidFill>
                  <a:schemeClr val="lt1"/>
                </a:solidFill>
                <a:latin typeface="Open Sans"/>
                <a:ea typeface="Open Sans"/>
                <a:cs typeface="Open Sans"/>
                <a:sym typeface="Open Sans"/>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117"/>
        <p:cNvGrpSpPr/>
        <p:nvPr/>
      </p:nvGrpSpPr>
      <p:grpSpPr>
        <a:xfrm>
          <a:off x="0" y="0"/>
          <a:ext cx="0" cy="0"/>
          <a:chOff x="0" y="0"/>
          <a:chExt cx="0" cy="0"/>
        </a:xfrm>
      </p:grpSpPr>
      <p:pic>
        <p:nvPicPr>
          <p:cNvPr id="118" name="Google Shape;118;p37"/>
          <p:cNvPicPr preferRelativeResize="0"/>
          <p:nvPr/>
        </p:nvPicPr>
        <p:blipFill>
          <a:blip r:embed="rId2">
            <a:alphaModFix/>
          </a:blip>
          <a:stretch>
            <a:fillRect/>
          </a:stretch>
        </p:blipFill>
        <p:spPr>
          <a:xfrm>
            <a:off x="0" y="0"/>
            <a:ext cx="16256000" cy="9143999"/>
          </a:xfrm>
          <a:prstGeom prst="rect">
            <a:avLst/>
          </a:prstGeom>
          <a:noFill/>
          <a:ln>
            <a:noFill/>
          </a:ln>
        </p:spPr>
      </p:pic>
      <p:sp>
        <p:nvSpPr>
          <p:cNvPr id="120" name="Google Shape;120;p37"/>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1" name="Google Shape;121;p37"/>
          <p:cNvSpPr txBox="1">
            <a:spLocks noGrp="1"/>
          </p:cNvSpPr>
          <p:nvPr>
            <p:ph type="title"/>
          </p:nvPr>
        </p:nvSpPr>
        <p:spPr>
          <a:xfrm>
            <a:off x="0" y="539514"/>
            <a:ext cx="16256002"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ct val="0"/>
              </a:spcBef>
              <a:spcAft>
                <a:spcPct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2" name="Google Shape;122;p37"/>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efore the Next Class">
  <p:cSld name="Before the Next Class">
    <p:spTree>
      <p:nvGrpSpPr>
        <p:cNvPr id="1" name="Shape 123"/>
        <p:cNvGrpSpPr/>
        <p:nvPr/>
      </p:nvGrpSpPr>
      <p:grpSpPr>
        <a:xfrm>
          <a:off x="0" y="0"/>
          <a:ext cx="0" cy="0"/>
          <a:chOff x="0" y="0"/>
          <a:chExt cx="0" cy="0"/>
        </a:xfrm>
      </p:grpSpPr>
      <p:pic>
        <p:nvPicPr>
          <p:cNvPr id="124" name="Google Shape;124;p40" descr="A picture containing water, outdoor&#10;&#10;Description automatically generated"/>
          <p:cNvPicPr preferRelativeResize="0"/>
          <p:nvPr/>
        </p:nvPicPr>
        <p:blipFill>
          <a:blip r:embed="rId2">
            <a:alphaModFix/>
          </a:blip>
          <a:stretch>
            <a:fillRect/>
          </a:stretch>
        </p:blipFill>
        <p:spPr>
          <a:xfrm>
            <a:off x="0" y="0"/>
            <a:ext cx="16256000" cy="9144000"/>
          </a:xfrm>
          <a:prstGeom prst="rect">
            <a:avLst/>
          </a:prstGeom>
          <a:noFill/>
          <a:ln>
            <a:noFill/>
          </a:ln>
        </p:spPr>
      </p:pic>
      <p:sp>
        <p:nvSpPr>
          <p:cNvPr id="126" name="Google Shape;126;p40"/>
          <p:cNvSpPr/>
          <p:nvPr/>
        </p:nvSpPr>
        <p:spPr>
          <a:xfrm>
            <a:off x="663026" y="1342072"/>
            <a:ext cx="9046458"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7" name="Google Shape;127;p40"/>
          <p:cNvSpPr txBox="1">
            <a:spLocks noGrp="1"/>
          </p:cNvSpPr>
          <p:nvPr>
            <p:ph type="body" idx="1"/>
          </p:nvPr>
        </p:nvSpPr>
        <p:spPr>
          <a:xfrm>
            <a:off x="1120875" y="1808291"/>
            <a:ext cx="8092571"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28" name="Google Shape;128;p40"/>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ct val="0"/>
              </a:spcBef>
              <a:spcAft>
                <a:spcPct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Before the Next Class</a:t>
            </a:r>
            <a:endParaRPr sz="1400" b="0" i="0" u="none" strike="noStrike" cap="none">
              <a:solidFill>
                <a:srgbClr val="000000"/>
              </a:solidFill>
              <a:latin typeface="Arial"/>
              <a:ea typeface="Arial"/>
              <a:cs typeface="Arial"/>
              <a:sym typeface="Arial"/>
            </a:endParaRP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129"/>
        <p:cNvGrpSpPr/>
        <p:nvPr/>
      </p:nvGrpSpPr>
      <p:grpSpPr>
        <a:xfrm>
          <a:off x="0" y="0"/>
          <a:ext cx="0" cy="0"/>
          <a:chOff x="0" y="0"/>
          <a:chExt cx="0" cy="0"/>
        </a:xfrm>
      </p:grpSpPr>
      <p:pic>
        <p:nvPicPr>
          <p:cNvPr id="130" name="Google Shape;130;p41" descr="A picture containing water, outdoor&#10;&#10;Description automatically generated"/>
          <p:cNvPicPr preferRelativeResize="0"/>
          <p:nvPr/>
        </p:nvPicPr>
        <p:blipFill>
          <a:blip r:embed="rId2">
            <a:alphaModFix/>
          </a:blip>
          <a:stretch>
            <a:fillRect/>
          </a:stretch>
        </p:blipFill>
        <p:spPr>
          <a:xfrm>
            <a:off x="0" y="0"/>
            <a:ext cx="16256000" cy="9144000"/>
          </a:xfrm>
          <a:prstGeom prst="rect">
            <a:avLst/>
          </a:prstGeom>
          <a:noFill/>
          <a:ln>
            <a:noFill/>
          </a:ln>
        </p:spPr>
      </p:pic>
      <p:sp>
        <p:nvSpPr>
          <p:cNvPr id="132" name="Google Shape;132;p41"/>
          <p:cNvSpPr/>
          <p:nvPr/>
        </p:nvSpPr>
        <p:spPr>
          <a:xfrm>
            <a:off x="663026" y="1342072"/>
            <a:ext cx="9046458"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3" name="Google Shape;133;p41"/>
          <p:cNvSpPr txBox="1">
            <a:spLocks noGrp="1"/>
          </p:cNvSpPr>
          <p:nvPr>
            <p:ph type="body" idx="1"/>
          </p:nvPr>
        </p:nvSpPr>
        <p:spPr>
          <a:xfrm>
            <a:off x="1120875" y="1808291"/>
            <a:ext cx="8092571"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34" name="Google Shape;134;p41"/>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ct val="0"/>
              </a:spcBef>
              <a:spcAft>
                <a:spcPct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What Next?</a:t>
            </a:r>
            <a:endParaRPr sz="1400" b="0" i="0" u="none" strike="noStrike" cap="none">
              <a:solidFill>
                <a:srgbClr val="000000"/>
              </a:solidFill>
              <a:latin typeface="Arial"/>
              <a:ea typeface="Arial"/>
              <a:cs typeface="Arial"/>
              <a:sym typeface="Arial"/>
            </a:endParaRPr>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135"/>
        <p:cNvGrpSpPr/>
        <p:nvPr/>
      </p:nvGrpSpPr>
      <p:grpSpPr>
        <a:xfrm>
          <a:off x="0" y="0"/>
          <a:ext cx="0" cy="0"/>
          <a:chOff x="0" y="0"/>
          <a:chExt cx="0" cy="0"/>
        </a:xfrm>
      </p:grpSpPr>
      <p:pic>
        <p:nvPicPr>
          <p:cNvPr id="136" name="Google Shape;136;p25"/>
          <p:cNvPicPr preferRelativeResize="0"/>
          <p:nvPr/>
        </p:nvPicPr>
        <p:blipFill>
          <a:blip r:embed="rId2">
            <a:alphaModFix/>
          </a:blip>
          <a:stretch>
            <a:fillRect/>
          </a:stretch>
        </p:blipFill>
        <p:spPr>
          <a:xfrm>
            <a:off x="0" y="0"/>
            <a:ext cx="16256000" cy="9144000"/>
          </a:xfrm>
          <a:prstGeom prst="rect">
            <a:avLst/>
          </a:prstGeom>
          <a:noFill/>
          <a:ln>
            <a:noFill/>
          </a:ln>
        </p:spPr>
      </p:pic>
      <p:pic>
        <p:nvPicPr>
          <p:cNvPr id="137" name="Google Shape;137;p25"/>
          <p:cNvPicPr preferRelativeResize="0"/>
          <p:nvPr/>
        </p:nvPicPr>
        <p:blipFill>
          <a:blip r:embed="rId3">
            <a:alphaModFix/>
          </a:blip>
          <a:stretch>
            <a:fillRect/>
          </a:stretch>
        </p:blipFill>
        <p:spPr>
          <a:xfrm>
            <a:off x="0" y="324852"/>
            <a:ext cx="16256000" cy="9144000"/>
          </a:xfrm>
          <a:prstGeom prst="rect">
            <a:avLst/>
          </a:prstGeom>
          <a:noFill/>
          <a:ln>
            <a:noFill/>
          </a:ln>
        </p:spPr>
      </p:pic>
      <p:sp>
        <p:nvSpPr>
          <p:cNvPr id="139" name="Google Shape;139;p25"/>
          <p:cNvSpPr txBox="1">
            <a:spLocks noGrp="1"/>
          </p:cNvSpPr>
          <p:nvPr>
            <p:ph type="body" idx="1"/>
          </p:nvPr>
        </p:nvSpPr>
        <p:spPr>
          <a:xfrm>
            <a:off x="1632860" y="1987907"/>
            <a:ext cx="940525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40" name="Google Shape;140;p25"/>
          <p:cNvSpPr/>
          <p:nvPr/>
        </p:nvSpPr>
        <p:spPr>
          <a:xfrm rot="-3026872">
            <a:off x="-270651" y="848918"/>
            <a:ext cx="2404969"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ct val="0"/>
              </a:spcBef>
              <a:spcAft>
                <a:spcPct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Recap</a:t>
            </a:r>
            <a:endParaRPr sz="1400" b="0" i="0" u="none" strike="noStrike" cap="none">
              <a:solidFill>
                <a:srgbClr val="000000"/>
              </a:solidFill>
              <a:latin typeface="Arial"/>
              <a:ea typeface="Arial"/>
              <a:cs typeface="Arial"/>
              <a:sym typeface="Arial"/>
            </a:endParaRPr>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141"/>
        <p:cNvGrpSpPr/>
        <p:nvPr/>
      </p:nvGrpSpPr>
      <p:grpSpPr>
        <a:xfrm>
          <a:off x="0" y="0"/>
          <a:ext cx="0" cy="0"/>
          <a:chOff x="0" y="0"/>
          <a:chExt cx="0" cy="0"/>
        </a:xfrm>
      </p:grpSpPr>
      <p:pic>
        <p:nvPicPr>
          <p:cNvPr id="142" name="Google Shape;142;p42"/>
          <p:cNvPicPr preferRelativeResize="0"/>
          <p:nvPr/>
        </p:nvPicPr>
        <p:blipFill>
          <a:blip r:embed="rId2">
            <a:alphaModFix/>
          </a:blip>
          <a:stretch>
            <a:fillRect/>
          </a:stretch>
        </p:blipFill>
        <p:spPr>
          <a:xfrm>
            <a:off x="0" y="0"/>
            <a:ext cx="16256000" cy="9144000"/>
          </a:xfrm>
          <a:prstGeom prst="rect">
            <a:avLst/>
          </a:prstGeom>
          <a:noFill/>
          <a:ln>
            <a:noFill/>
          </a:ln>
        </p:spPr>
      </p:pic>
      <p:sp>
        <p:nvSpPr>
          <p:cNvPr id="144" name="Google Shape;144;p42"/>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45" name="Google Shape;145;p42"/>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46" name="Google Shape;146;p42"/>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47" name="Google Shape;147;p42"/>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48" name="Google Shape;148;p42"/>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49" name="Google Shape;149;p42"/>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50" name="Google Shape;150;p42"/>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19"/>
        <p:cNvGrpSpPr/>
        <p:nvPr/>
      </p:nvGrpSpPr>
      <p:grpSpPr>
        <a:xfrm>
          <a:off x="0" y="0"/>
          <a:ext cx="0" cy="0"/>
          <a:chOff x="0" y="0"/>
          <a:chExt cx="0" cy="0"/>
        </a:xfrm>
      </p:grpSpPr>
      <p:pic>
        <p:nvPicPr>
          <p:cNvPr id="20" name="Google Shape;20;p23" descr="A picture containing water&#10;&#10;Description automatically generated"/>
          <p:cNvPicPr preferRelativeResize="0"/>
          <p:nvPr/>
        </p:nvPicPr>
        <p:blipFill>
          <a:blip r:embed="rId2">
            <a:alphaModFix/>
          </a:blip>
          <a:stretch>
            <a:fillRect/>
          </a:stretch>
        </p:blipFill>
        <p:spPr>
          <a:xfrm>
            <a:off x="0" y="0"/>
            <a:ext cx="16256000" cy="9144000"/>
          </a:xfrm>
          <a:prstGeom prst="rect">
            <a:avLst/>
          </a:prstGeom>
          <a:noFill/>
          <a:ln>
            <a:noFill/>
          </a:ln>
        </p:spPr>
      </p:pic>
      <p:sp>
        <p:nvSpPr>
          <p:cNvPr id="22" name="Google Shape;22;p23"/>
          <p:cNvSpPr txBox="1">
            <a:spLocks noGrp="1"/>
          </p:cNvSpPr>
          <p:nvPr>
            <p:ph type="body" idx="1"/>
          </p:nvPr>
        </p:nvSpPr>
        <p:spPr>
          <a:xfrm>
            <a:off x="3075048" y="4114800"/>
            <a:ext cx="6960049" cy="914400"/>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ct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151"/>
        <p:cNvGrpSpPr/>
        <p:nvPr/>
      </p:nvGrpSpPr>
      <p:grpSpPr>
        <a:xfrm>
          <a:off x="0" y="0"/>
          <a:ext cx="0" cy="0"/>
          <a:chOff x="0" y="0"/>
          <a:chExt cx="0" cy="0"/>
        </a:xfrm>
      </p:grpSpPr>
      <p:pic>
        <p:nvPicPr>
          <p:cNvPr id="152" name="Google Shape;152;p43"/>
          <p:cNvPicPr preferRelativeResize="0"/>
          <p:nvPr/>
        </p:nvPicPr>
        <p:blipFill>
          <a:blip r:embed="rId2">
            <a:alphaModFix/>
          </a:blip>
          <a:stretch>
            <a:fillRect/>
          </a:stretch>
        </p:blipFill>
        <p:spPr>
          <a:xfrm>
            <a:off x="0" y="0"/>
            <a:ext cx="16256000" cy="9144000"/>
          </a:xfrm>
          <a:prstGeom prst="rect">
            <a:avLst/>
          </a:prstGeom>
          <a:noFill/>
          <a:ln>
            <a:noFill/>
          </a:ln>
        </p:spPr>
      </p:pic>
      <p:sp>
        <p:nvSpPr>
          <p:cNvPr id="154" name="Google Shape;154;p43"/>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55" name="Google Shape;155;p43"/>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56" name="Google Shape;156;p43"/>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57" name="Google Shape;157;p43"/>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ct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58" name="Google Shape;158;p43"/>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159" name="Google Shape;159;p43"/>
          <p:cNvCxnSpPr/>
          <p:nvPr/>
        </p:nvCxnSpPr>
        <p:spPr>
          <a:xfrm>
            <a:off x="670034" y="7854368"/>
            <a:ext cx="15074461" cy="0"/>
          </a:xfrm>
          <a:prstGeom prst="straightConnector1">
            <a:avLst/>
          </a:prstGeom>
          <a:noFill/>
          <a:ln w="9525" cap="flat" cmpd="sng">
            <a:solidFill>
              <a:schemeClr val="dk1"/>
            </a:solidFill>
            <a:prstDash val="solid"/>
            <a:round/>
            <a:headEnd type="none" w="sm" len="sm"/>
            <a:tailEnd type="none" w="sm" len="sm"/>
          </a:ln>
        </p:spPr>
      </p:cxnSp>
      <p:sp>
        <p:nvSpPr>
          <p:cNvPr id="160" name="Google Shape;160;p43"/>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ct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61" name="Google Shape;161;p43"/>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62" name="Google Shape;162;p43"/>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63" name="Google Shape;163;p43"/>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64" name="Google Shape;164;p43"/>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quiz content">
  <p:cSld name="3_quiz content">
    <p:spTree>
      <p:nvGrpSpPr>
        <p:cNvPr id="1" name="Shape 165"/>
        <p:cNvGrpSpPr/>
        <p:nvPr/>
      </p:nvGrpSpPr>
      <p:grpSpPr>
        <a:xfrm>
          <a:off x="0" y="0"/>
          <a:ext cx="0" cy="0"/>
          <a:chOff x="0" y="0"/>
          <a:chExt cx="0" cy="0"/>
        </a:xfrm>
      </p:grpSpPr>
      <p:pic>
        <p:nvPicPr>
          <p:cNvPr id="166" name="Google Shape;166;p44"/>
          <p:cNvPicPr preferRelativeResize="0"/>
          <p:nvPr/>
        </p:nvPicPr>
        <p:blipFill>
          <a:blip r:embed="rId2">
            <a:alphaModFix/>
          </a:blip>
          <a:stretch>
            <a:fillRect/>
          </a:stretch>
        </p:blipFill>
        <p:spPr>
          <a:xfrm>
            <a:off x="0" y="0"/>
            <a:ext cx="16256000" cy="9144000"/>
          </a:xfrm>
          <a:prstGeom prst="rect">
            <a:avLst/>
          </a:prstGeom>
          <a:noFill/>
          <a:ln>
            <a:noFill/>
          </a:ln>
        </p:spPr>
      </p:pic>
      <p:sp>
        <p:nvSpPr>
          <p:cNvPr id="168" name="Google Shape;168;p44"/>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69" name="Google Shape;169;p44"/>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70" name="Google Shape;170;p44"/>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71" name="Google Shape;171;p44"/>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72" name="Google Shape;172;p44"/>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73" name="Google Shape;173;p44"/>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74" name="Google Shape;174;p44"/>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75" name="Google Shape;175;p44"/>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76" name="Google Shape;176;p44"/>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77" name="Google Shape;177;p44"/>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78" name="Google Shape;178;p44"/>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79" name="Google Shape;179;p44"/>
          <p:cNvSpPr txBox="1"/>
          <p:nvPr/>
        </p:nvSpPr>
        <p:spPr>
          <a:xfrm>
            <a:off x="1716761"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180" name="Google Shape;180;p44"/>
          <p:cNvSpPr txBox="1">
            <a:spLocks noGrp="1"/>
          </p:cNvSpPr>
          <p:nvPr>
            <p:ph type="body" idx="7"/>
          </p:nvPr>
        </p:nvSpPr>
        <p:spPr>
          <a:xfrm>
            <a:off x="2329744" y="6118963"/>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quiz ans">
  <p:cSld name="3_quiz ans">
    <p:spTree>
      <p:nvGrpSpPr>
        <p:cNvPr id="1" name="Shape 181"/>
        <p:cNvGrpSpPr/>
        <p:nvPr/>
      </p:nvGrpSpPr>
      <p:grpSpPr>
        <a:xfrm>
          <a:off x="0" y="0"/>
          <a:ext cx="0" cy="0"/>
          <a:chOff x="0" y="0"/>
          <a:chExt cx="0" cy="0"/>
        </a:xfrm>
      </p:grpSpPr>
      <p:pic>
        <p:nvPicPr>
          <p:cNvPr id="182" name="Google Shape;182;p45"/>
          <p:cNvPicPr preferRelativeResize="0"/>
          <p:nvPr/>
        </p:nvPicPr>
        <p:blipFill>
          <a:blip r:embed="rId2">
            <a:alphaModFix/>
          </a:blip>
          <a:stretch>
            <a:fillRect/>
          </a:stretch>
        </p:blipFill>
        <p:spPr>
          <a:xfrm>
            <a:off x="0" y="0"/>
            <a:ext cx="16256000" cy="9144000"/>
          </a:xfrm>
          <a:prstGeom prst="rect">
            <a:avLst/>
          </a:prstGeom>
          <a:noFill/>
          <a:ln>
            <a:noFill/>
          </a:ln>
        </p:spPr>
      </p:pic>
      <p:sp>
        <p:nvSpPr>
          <p:cNvPr id="184" name="Google Shape;184;p45"/>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85" name="Google Shape;185;p45"/>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86" name="Google Shape;186;p45"/>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87" name="Google Shape;187;p45"/>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ct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88" name="Google Shape;188;p45"/>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189" name="Google Shape;189;p45"/>
          <p:cNvCxnSpPr/>
          <p:nvPr/>
        </p:nvCxnSpPr>
        <p:spPr>
          <a:xfrm>
            <a:off x="670034" y="7854368"/>
            <a:ext cx="15074461" cy="0"/>
          </a:xfrm>
          <a:prstGeom prst="straightConnector1">
            <a:avLst/>
          </a:prstGeom>
          <a:noFill/>
          <a:ln w="9525" cap="flat" cmpd="sng">
            <a:solidFill>
              <a:schemeClr val="dk1"/>
            </a:solidFill>
            <a:prstDash val="solid"/>
            <a:round/>
            <a:headEnd type="none" w="sm" len="sm"/>
            <a:tailEnd type="none" w="sm" len="sm"/>
          </a:ln>
        </p:spPr>
      </p:cxnSp>
      <p:sp>
        <p:nvSpPr>
          <p:cNvPr id="190" name="Google Shape;190;p45"/>
          <p:cNvSpPr txBox="1">
            <a:spLocks noGrp="1"/>
          </p:cNvSpPr>
          <p:nvPr>
            <p:ph type="body" idx="4"/>
          </p:nvPr>
        </p:nvSpPr>
        <p:spPr>
          <a:xfrm>
            <a:off x="3328590" y="7334926"/>
            <a:ext cx="9022188" cy="40011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ct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91" name="Google Shape;191;p45"/>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92" name="Google Shape;192;p45"/>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93" name="Google Shape;193;p45"/>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94" name="Google Shape;194;p45"/>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95" name="Google Shape;195;p45"/>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96" name="Google Shape;196;p45"/>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97" name="Google Shape;197;p45"/>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98" name="Google Shape;198;p45"/>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199" name="Google Shape;199;p45"/>
          <p:cNvSpPr txBox="1"/>
          <p:nvPr/>
        </p:nvSpPr>
        <p:spPr>
          <a:xfrm>
            <a:off x="1716761"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200" name="Google Shape;200;p45"/>
          <p:cNvSpPr txBox="1">
            <a:spLocks noGrp="1"/>
          </p:cNvSpPr>
          <p:nvPr>
            <p:ph type="body" idx="9"/>
          </p:nvPr>
        </p:nvSpPr>
        <p:spPr>
          <a:xfrm>
            <a:off x="2329744" y="6118963"/>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207"/>
        <p:cNvGrpSpPr/>
        <p:nvPr/>
      </p:nvGrpSpPr>
      <p:grpSpPr>
        <a:xfrm>
          <a:off x="0" y="0"/>
          <a:ext cx="0" cy="0"/>
          <a:chOff x="0" y="0"/>
          <a:chExt cx="0" cy="0"/>
        </a:xfrm>
      </p:grpSpPr>
      <p:pic>
        <p:nvPicPr>
          <p:cNvPr id="208" name="Google Shape;208;g5f74df13c7_0_370" descr="A picture containing water&#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sp>
        <p:nvSpPr>
          <p:cNvPr id="210" name="Google Shape;210;g5f74df13c7_0_370"/>
          <p:cNvSpPr txBox="1">
            <a:spLocks noGrp="1"/>
          </p:cNvSpPr>
          <p:nvPr>
            <p:ph type="body" idx="1"/>
          </p:nvPr>
        </p:nvSpPr>
        <p:spPr>
          <a:xfrm>
            <a:off x="3075048" y="4114800"/>
            <a:ext cx="6960000" cy="914400"/>
          </a:xfrm>
          <a:prstGeom prst="rect">
            <a:avLst/>
          </a:prstGeom>
          <a:noFill/>
          <a:ln>
            <a:noFill/>
          </a:ln>
        </p:spPr>
        <p:txBody>
          <a:bodyPr spcFirstLastPara="1" wrap="square" lIns="91425" tIns="91425" rIns="91425" bIns="91425" anchor="t" anchorCtr="0">
            <a:noAutofit/>
          </a:bodyPr>
          <a:lstStyle>
            <a:lvl1pPr marL="457200" lvl="0" indent="-406400" algn="l" rtl="0">
              <a:lnSpc>
                <a:spcPct val="90000"/>
              </a:lnSpc>
              <a:spcBef>
                <a:spcPts val="1000"/>
              </a:spcBef>
              <a:spcAft>
                <a:spcPct val="0"/>
              </a:spcAft>
              <a:buSzPts val="2800"/>
              <a:buChar char="•"/>
              <a:defRPr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211"/>
        <p:cNvGrpSpPr/>
        <p:nvPr/>
      </p:nvGrpSpPr>
      <p:grpSpPr>
        <a:xfrm>
          <a:off x="0" y="0"/>
          <a:ext cx="0" cy="0"/>
          <a:chOff x="0" y="0"/>
          <a:chExt cx="0" cy="0"/>
        </a:xfrm>
      </p:grpSpPr>
      <p:pic>
        <p:nvPicPr>
          <p:cNvPr id="212" name="Google Shape;212;g5f74df13c7_0_374" descr="A screenshot of a computer&#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pic>
        <p:nvPicPr>
          <p:cNvPr id="213" name="Google Shape;213;g5f74df13c7_0_374" descr="A picture containing object&#10;&#10;Description automatically generated"/>
          <p:cNvPicPr preferRelativeResize="0"/>
          <p:nvPr/>
        </p:nvPicPr>
        <p:blipFill>
          <a:blip r:embed="rId3">
            <a:alphaModFix/>
          </a:blip>
          <a:stretch>
            <a:fillRect/>
          </a:stretch>
        </p:blipFill>
        <p:spPr>
          <a:xfrm>
            <a:off x="0" y="228487"/>
            <a:ext cx="16255998" cy="8687026"/>
          </a:xfrm>
          <a:prstGeom prst="rect">
            <a:avLst/>
          </a:prstGeom>
          <a:noFill/>
          <a:ln>
            <a:noFill/>
          </a:ln>
        </p:spPr>
      </p:pic>
      <p:sp>
        <p:nvSpPr>
          <p:cNvPr id="215" name="Google Shape;215;g5f74df13c7_0_374"/>
          <p:cNvSpPr txBox="1">
            <a:spLocks noGrp="1"/>
          </p:cNvSpPr>
          <p:nvPr>
            <p:ph type="body" idx="1"/>
          </p:nvPr>
        </p:nvSpPr>
        <p:spPr>
          <a:xfrm>
            <a:off x="1453243" y="2244767"/>
            <a:ext cx="13209901"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16" name="Google Shape;216;g5f74df13c7_0_374"/>
          <p:cNvSpPr/>
          <p:nvPr/>
        </p:nvSpPr>
        <p:spPr>
          <a:xfrm>
            <a:off x="5718038" y="569353"/>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ct val="0"/>
              </a:spcBef>
              <a:spcAft>
                <a:spcPct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You Already Know</a:t>
            </a:r>
            <a:endParaRPr sz="1400" b="0" i="0" u="none" strike="noStrike" cap="none">
              <a:solidFill>
                <a:srgbClr val="000000"/>
              </a:solidFill>
              <a:latin typeface="Arial"/>
              <a:ea typeface="Arial"/>
              <a:cs typeface="Arial"/>
              <a:sym typeface="Arial"/>
            </a:endParaRPr>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217"/>
        <p:cNvGrpSpPr/>
        <p:nvPr/>
      </p:nvGrpSpPr>
      <p:grpSpPr>
        <a:xfrm>
          <a:off x="0" y="0"/>
          <a:ext cx="0" cy="0"/>
          <a:chOff x="0" y="0"/>
          <a:chExt cx="0" cy="0"/>
        </a:xfrm>
      </p:grpSpPr>
      <p:pic>
        <p:nvPicPr>
          <p:cNvPr id="218" name="Google Shape;218;g5f74df13c7_0_380"/>
          <p:cNvPicPr preferRelativeResize="0"/>
          <p:nvPr/>
        </p:nvPicPr>
        <p:blipFill>
          <a:blip r:embed="rId2">
            <a:alphaModFix/>
          </a:blip>
          <a:stretch>
            <a:fillRect/>
          </a:stretch>
        </p:blipFill>
        <p:spPr>
          <a:xfrm>
            <a:off x="0" y="0"/>
            <a:ext cx="16256002" cy="9144001"/>
          </a:xfrm>
          <a:prstGeom prst="rect">
            <a:avLst/>
          </a:prstGeom>
          <a:noFill/>
          <a:ln>
            <a:noFill/>
          </a:ln>
        </p:spPr>
      </p:pic>
      <p:pic>
        <p:nvPicPr>
          <p:cNvPr id="219" name="Google Shape;219;g5f74df13c7_0_380"/>
          <p:cNvPicPr preferRelativeResize="0"/>
          <p:nvPr/>
        </p:nvPicPr>
        <p:blipFill>
          <a:blip r:embed="rId3">
            <a:alphaModFix/>
          </a:blip>
          <a:stretch>
            <a:fillRect/>
          </a:stretch>
        </p:blipFill>
        <p:spPr>
          <a:xfrm>
            <a:off x="0" y="324852"/>
            <a:ext cx="16256002" cy="9144001"/>
          </a:xfrm>
          <a:prstGeom prst="rect">
            <a:avLst/>
          </a:prstGeom>
          <a:noFill/>
          <a:ln>
            <a:noFill/>
          </a:ln>
        </p:spPr>
      </p:pic>
      <p:sp>
        <p:nvSpPr>
          <p:cNvPr id="221" name="Google Shape;221;g5f74df13c7_0_380"/>
          <p:cNvSpPr txBox="1">
            <a:spLocks noGrp="1"/>
          </p:cNvSpPr>
          <p:nvPr>
            <p:ph type="body" idx="1"/>
          </p:nvPr>
        </p:nvSpPr>
        <p:spPr>
          <a:xfrm>
            <a:off x="1632860" y="1987907"/>
            <a:ext cx="94053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22" name="Google Shape;222;g5f74df13c7_0_380"/>
          <p:cNvSpPr/>
          <p:nvPr/>
        </p:nvSpPr>
        <p:spPr>
          <a:xfrm rot="-3026765">
            <a:off x="-270691" y="849011"/>
            <a:ext cx="2404978" cy="43086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ct val="0"/>
              </a:spcBef>
              <a:spcAft>
                <a:spcPct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Recap</a:t>
            </a:r>
            <a:endParaRPr sz="1400" b="0" i="0" u="none" strike="noStrike" cap="none">
              <a:solidFill>
                <a:srgbClr val="000000"/>
              </a:solidFill>
              <a:latin typeface="Arial"/>
              <a:ea typeface="Arial"/>
              <a:cs typeface="Arial"/>
              <a:sym typeface="Arial"/>
            </a:endParaRPr>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223"/>
        <p:cNvGrpSpPr/>
        <p:nvPr/>
      </p:nvGrpSpPr>
      <p:grpSpPr>
        <a:xfrm>
          <a:off x="0" y="0"/>
          <a:ext cx="0" cy="0"/>
          <a:chOff x="0" y="0"/>
          <a:chExt cx="0" cy="0"/>
        </a:xfrm>
      </p:grpSpPr>
      <p:pic>
        <p:nvPicPr>
          <p:cNvPr id="224" name="Google Shape;224;g5f74df13c7_0_386"/>
          <p:cNvPicPr preferRelativeResize="0"/>
          <p:nvPr/>
        </p:nvPicPr>
        <p:blipFill>
          <a:blip r:embed="rId2">
            <a:alphaModFix/>
          </a:blip>
          <a:stretch>
            <a:fillRect/>
          </a:stretch>
        </p:blipFill>
        <p:spPr>
          <a:xfrm>
            <a:off x="0" y="0"/>
            <a:ext cx="16256002" cy="9144001"/>
          </a:xfrm>
          <a:prstGeom prst="rect">
            <a:avLst/>
          </a:prstGeom>
          <a:noFill/>
          <a:ln>
            <a:noFill/>
          </a:ln>
        </p:spPr>
      </p:pic>
      <p:sp>
        <p:nvSpPr>
          <p:cNvPr id="226" name="Google Shape;226;g5f74df13c7_0_386"/>
          <p:cNvSpPr txBox="1">
            <a:spLocks noGrp="1"/>
          </p:cNvSpPr>
          <p:nvPr>
            <p:ph type="body" idx="1"/>
          </p:nvPr>
        </p:nvSpPr>
        <p:spPr>
          <a:xfrm>
            <a:off x="1453243" y="1808291"/>
            <a:ext cx="94053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27" name="Google Shape;227;g5f74df13c7_0_386"/>
          <p:cNvSpPr/>
          <p:nvPr/>
        </p:nvSpPr>
        <p:spPr>
          <a:xfrm>
            <a:off x="2089150" y="569353"/>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ct val="0"/>
              </a:spcBef>
              <a:spcAft>
                <a:spcPct val="0"/>
              </a:spcAft>
              <a:buClr>
                <a:srgbClr val="000000"/>
              </a:buClr>
              <a:buSzPts val="2800"/>
              <a:buFont typeface="Arial"/>
              <a:buNone/>
            </a:pPr>
            <a:r>
              <a:rPr lang="en-US" sz="2800" b="1" i="0" u="none" strike="noStrike" cap="none">
                <a:solidFill>
                  <a:srgbClr val="262626"/>
                </a:solidFill>
                <a:latin typeface="Open Sans"/>
                <a:ea typeface="Open Sans"/>
                <a:cs typeface="Open Sans"/>
                <a:sym typeface="Open Sans"/>
              </a:rPr>
              <a:t>A Day in the Life of a Full Stack Developer</a:t>
            </a:r>
            <a:endParaRPr sz="1400" b="0" i="0" u="none" strike="noStrike" cap="none">
              <a:solidFill>
                <a:srgbClr val="262626"/>
              </a:solidFill>
              <a:latin typeface="Arial"/>
              <a:ea typeface="Arial"/>
              <a:cs typeface="Arial"/>
              <a:sym typeface="Arial"/>
            </a:endParaRPr>
          </a:p>
        </p:txBody>
      </p:sp>
      <p:pic>
        <p:nvPicPr>
          <p:cNvPr id="228" name="Google Shape;228;g5f74df13c7_0_386"/>
          <p:cNvPicPr preferRelativeResize="0"/>
          <p:nvPr/>
        </p:nvPicPr>
        <p:blipFill>
          <a:blip r:embed="rId3">
            <a:alphaModFix/>
          </a:blip>
          <a:stretch>
            <a:fillRect/>
          </a:stretch>
        </p:blipFill>
        <p:spPr>
          <a:xfrm>
            <a:off x="2958485" y="1000240"/>
            <a:ext cx="10332954" cy="365760"/>
          </a:xfrm>
          <a:prstGeom prst="rect">
            <a:avLst/>
          </a:prstGeom>
          <a:noFill/>
          <a:ln>
            <a:noFill/>
          </a:ln>
        </p:spPr>
      </p:pic>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229"/>
        <p:cNvGrpSpPr/>
        <p:nvPr/>
      </p:nvGrpSpPr>
      <p:grpSpPr>
        <a:xfrm>
          <a:off x="0" y="0"/>
          <a:ext cx="0" cy="0"/>
          <a:chOff x="0" y="0"/>
          <a:chExt cx="0" cy="0"/>
        </a:xfrm>
      </p:grpSpPr>
      <p:pic>
        <p:nvPicPr>
          <p:cNvPr id="230" name="Google Shape;230;g5f74df13c7_0_392" descr="A close up of a sign&#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sp>
        <p:nvSpPr>
          <p:cNvPr id="232" name="Google Shape;232;g5f74df13c7_0_392"/>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457200" marR="0" lvl="0" indent="-228600" algn="ctr" rtl="0">
              <a:lnSpc>
                <a:spcPct val="100000"/>
              </a:lnSpc>
              <a:spcBef>
                <a:spcPct val="0"/>
              </a:spcBef>
              <a:spcAft>
                <a:spcPct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sp>
        <p:nvSpPr>
          <p:cNvPr id="233" name="Google Shape;233;g5f74df13c7_0_392"/>
          <p:cNvSpPr txBox="1">
            <a:spLocks noGrp="1"/>
          </p:cNvSpPr>
          <p:nvPr>
            <p:ph type="body" idx="1"/>
          </p:nvPr>
        </p:nvSpPr>
        <p:spPr>
          <a:xfrm>
            <a:off x="1470660" y="2204378"/>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34" name="Google Shape;234;g5f74df13c7_0_392"/>
          <p:cNvSpPr txBox="1">
            <a:spLocks noGrp="1"/>
          </p:cNvSpPr>
          <p:nvPr>
            <p:ph type="body" idx="2"/>
          </p:nvPr>
        </p:nvSpPr>
        <p:spPr>
          <a:xfrm>
            <a:off x="1470660" y="3377721"/>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35" name="Google Shape;235;g5f74df13c7_0_392"/>
          <p:cNvSpPr txBox="1">
            <a:spLocks noGrp="1"/>
          </p:cNvSpPr>
          <p:nvPr>
            <p:ph type="body" idx="3"/>
          </p:nvPr>
        </p:nvSpPr>
        <p:spPr>
          <a:xfrm>
            <a:off x="1470660" y="4551064"/>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36" name="Google Shape;236;g5f74df13c7_0_392"/>
          <p:cNvSpPr txBox="1">
            <a:spLocks noGrp="1"/>
          </p:cNvSpPr>
          <p:nvPr>
            <p:ph type="body" idx="4"/>
          </p:nvPr>
        </p:nvSpPr>
        <p:spPr>
          <a:xfrm>
            <a:off x="1470660" y="5724407"/>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pic>
        <p:nvPicPr>
          <p:cNvPr id="237" name="Google Shape;237;g5f74df13c7_0_392"/>
          <p:cNvPicPr preferRelativeResize="0"/>
          <p:nvPr/>
        </p:nvPicPr>
        <p:blipFill>
          <a:blip r:embed="rId3">
            <a:alphaModFix/>
          </a:blip>
          <a:stretch>
            <a:fillRect/>
          </a:stretch>
        </p:blipFill>
        <p:spPr>
          <a:xfrm>
            <a:off x="2870200" y="1186581"/>
            <a:ext cx="4819923" cy="365760"/>
          </a:xfrm>
          <a:prstGeom prst="rect">
            <a:avLst/>
          </a:prstGeom>
          <a:noFill/>
          <a:ln>
            <a:noFill/>
          </a:ln>
        </p:spPr>
      </p:pic>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238"/>
        <p:cNvGrpSpPr/>
        <p:nvPr/>
      </p:nvGrpSpPr>
      <p:grpSpPr>
        <a:xfrm>
          <a:off x="0" y="0"/>
          <a:ext cx="0" cy="0"/>
          <a:chOff x="0" y="0"/>
          <a:chExt cx="0" cy="0"/>
        </a:xfrm>
      </p:grpSpPr>
      <p:pic>
        <p:nvPicPr>
          <p:cNvPr id="239" name="Google Shape;239;g5f74df13c7_0_401" descr="A picture containing water, outdoor&#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pic>
        <p:nvPicPr>
          <p:cNvPr id="240" name="Google Shape;240;g5f74df13c7_0_401" descr="A close up of a logo&#10;&#10;Description automatically generated"/>
          <p:cNvPicPr preferRelativeResize="0"/>
          <p:nvPr/>
        </p:nvPicPr>
        <p:blipFill>
          <a:blip r:embed="rId3">
            <a:alphaModFix/>
          </a:blip>
          <a:stretch>
            <a:fillRect/>
          </a:stretch>
        </p:blipFill>
        <p:spPr>
          <a:xfrm>
            <a:off x="0" y="0"/>
            <a:ext cx="16256002" cy="9144001"/>
          </a:xfrm>
          <a:prstGeom prst="rect">
            <a:avLst/>
          </a:prstGeom>
          <a:noFill/>
          <a:ln>
            <a:noFill/>
          </a:ln>
        </p:spPr>
      </p:pic>
      <p:sp>
        <p:nvSpPr>
          <p:cNvPr id="242" name="Google Shape;242;g5f74df13c7_0_401"/>
          <p:cNvSpPr txBox="1">
            <a:spLocks noGrp="1"/>
          </p:cNvSpPr>
          <p:nvPr>
            <p:ph type="body" idx="1"/>
          </p:nvPr>
        </p:nvSpPr>
        <p:spPr>
          <a:xfrm>
            <a:off x="0" y="4114800"/>
            <a:ext cx="16256101" cy="914400"/>
          </a:xfrm>
          <a:prstGeom prst="rect">
            <a:avLst/>
          </a:prstGeom>
          <a:noFill/>
          <a:ln>
            <a:noFill/>
          </a:ln>
        </p:spPr>
        <p:txBody>
          <a:bodyPr spcFirstLastPara="1" wrap="square" lIns="91425" tIns="91425" rIns="91425" bIns="91425" anchor="t" anchorCtr="0">
            <a:noAutofit/>
          </a:bodyPr>
          <a:lstStyle>
            <a:lvl1pPr marL="457200" lvl="0" indent="-406400" algn="ctr" rtl="0">
              <a:lnSpc>
                <a:spcPct val="90000"/>
              </a:lnSpc>
              <a:spcBef>
                <a:spcPts val="1000"/>
              </a:spcBef>
              <a:spcAft>
                <a:spcPct val="0"/>
              </a:spcAft>
              <a:buSzPts val="2800"/>
              <a:buChar char="•"/>
              <a:defRPr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243"/>
        <p:cNvGrpSpPr/>
        <p:nvPr/>
      </p:nvGrpSpPr>
      <p:grpSpPr>
        <a:xfrm>
          <a:off x="0" y="0"/>
          <a:ext cx="0" cy="0"/>
          <a:chOff x="0" y="0"/>
          <a:chExt cx="0" cy="0"/>
        </a:xfrm>
      </p:grpSpPr>
      <p:pic>
        <p:nvPicPr>
          <p:cNvPr id="244" name="Google Shape;244;g5f74df13c7_0_406" descr="A close up of a logo&#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sp>
        <p:nvSpPr>
          <p:cNvPr id="246" name="Google Shape;246;g5f74df13c7_0_406"/>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lvl1pPr lvl="0" algn="ctr" rtl="0">
              <a:lnSpc>
                <a:spcPct val="90000"/>
              </a:lnSpc>
              <a:spcBef>
                <a:spcPct val="0"/>
              </a:spcBef>
              <a:spcAft>
                <a:spcPct val="0"/>
              </a:spcAft>
              <a:buSzPts val="4400"/>
              <a:buNone/>
              <a:defRPr sz="2800" b="1">
                <a:solidFill>
                  <a:srgbClr val="3F3F3F"/>
                </a:solidFill>
                <a:latin typeface="Open Sans"/>
                <a:ea typeface="Open Sans"/>
                <a:cs typeface="Open Sans"/>
                <a:sym typeface="Open Sans"/>
              </a:defRPr>
            </a:lvl1pPr>
            <a:lvl2pPr lvl="1" algn="l" rtl="0">
              <a:lnSpc>
                <a:spcPct val="100000"/>
              </a:lnSpc>
              <a:spcBef>
                <a:spcPct val="0"/>
              </a:spcBef>
              <a:spcAft>
                <a:spcPct val="0"/>
              </a:spcAft>
              <a:buSzPts val="1400"/>
              <a:buNone/>
              <a:defRPr/>
            </a:lvl2pPr>
            <a:lvl3pPr lvl="2" algn="l" rtl="0">
              <a:lnSpc>
                <a:spcPct val="100000"/>
              </a:lnSpc>
              <a:spcBef>
                <a:spcPct val="0"/>
              </a:spcBef>
              <a:spcAft>
                <a:spcPct val="0"/>
              </a:spcAft>
              <a:buSzPts val="1400"/>
              <a:buNone/>
              <a:defRPr/>
            </a:lvl3pPr>
            <a:lvl4pPr lvl="3" algn="l" rtl="0">
              <a:lnSpc>
                <a:spcPct val="100000"/>
              </a:lnSpc>
              <a:spcBef>
                <a:spcPct val="0"/>
              </a:spcBef>
              <a:spcAft>
                <a:spcPct val="0"/>
              </a:spcAft>
              <a:buSzPts val="1400"/>
              <a:buNone/>
              <a:defRPr/>
            </a:lvl4pPr>
            <a:lvl5pPr lvl="4" algn="l" rtl="0">
              <a:lnSpc>
                <a:spcPct val="100000"/>
              </a:lnSpc>
              <a:spcBef>
                <a:spcPct val="0"/>
              </a:spcBef>
              <a:spcAft>
                <a:spcPct val="0"/>
              </a:spcAft>
              <a:buSzPts val="1400"/>
              <a:buNone/>
              <a:defRPr/>
            </a:lvl5pPr>
            <a:lvl6pPr lvl="5" algn="l" rtl="0">
              <a:lnSpc>
                <a:spcPct val="100000"/>
              </a:lnSpc>
              <a:spcBef>
                <a:spcPct val="0"/>
              </a:spcBef>
              <a:spcAft>
                <a:spcPct val="0"/>
              </a:spcAft>
              <a:buSzPts val="1400"/>
              <a:buNone/>
              <a:defRPr/>
            </a:lvl6pPr>
            <a:lvl7pPr lvl="6" algn="l" rtl="0">
              <a:lnSpc>
                <a:spcPct val="100000"/>
              </a:lnSpc>
              <a:spcBef>
                <a:spcPct val="0"/>
              </a:spcBef>
              <a:spcAft>
                <a:spcPct val="0"/>
              </a:spcAft>
              <a:buSzPts val="1400"/>
              <a:buNone/>
              <a:defRPr/>
            </a:lvl7pPr>
            <a:lvl8pPr lvl="7" algn="l" rtl="0">
              <a:lnSpc>
                <a:spcPct val="100000"/>
              </a:lnSpc>
              <a:spcBef>
                <a:spcPct val="0"/>
              </a:spcBef>
              <a:spcAft>
                <a:spcPct val="0"/>
              </a:spcAft>
              <a:buSzPts val="1400"/>
              <a:buNone/>
              <a:defRPr/>
            </a:lvl8pPr>
            <a:lvl9pPr lvl="8" algn="l" rtl="0">
              <a:lnSpc>
                <a:spcPct val="100000"/>
              </a:lnSpc>
              <a:spcBef>
                <a:spcPct val="0"/>
              </a:spcBef>
              <a:spcAft>
                <a:spcPct val="0"/>
              </a:spcAft>
              <a:buSzPts val="1400"/>
              <a:buNone/>
              <a:defRPr/>
            </a:lvl9pPr>
          </a:lstStyle>
          <a:p>
            <a:endParaRPr/>
          </a:p>
        </p:txBody>
      </p:sp>
      <p:sp>
        <p:nvSpPr>
          <p:cNvPr id="247" name="Google Shape;247;g5f74df13c7_0_406"/>
          <p:cNvSpPr txBox="1">
            <a:spLocks noGrp="1"/>
          </p:cNvSpPr>
          <p:nvPr>
            <p:ph type="body" idx="1"/>
          </p:nvPr>
        </p:nvSpPr>
        <p:spPr>
          <a:xfrm>
            <a:off x="1902091" y="1808291"/>
            <a:ext cx="124518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23"/>
        <p:cNvGrpSpPr/>
        <p:nvPr/>
      </p:nvGrpSpPr>
      <p:grpSpPr>
        <a:xfrm>
          <a:off x="0" y="0"/>
          <a:ext cx="0" cy="0"/>
          <a:chOff x="0" y="0"/>
          <a:chExt cx="0" cy="0"/>
        </a:xfrm>
      </p:grpSpPr>
      <p:pic>
        <p:nvPicPr>
          <p:cNvPr id="24" name="Google Shape;24;p24" descr="A screenshot of a computer&#10;&#10;Description automatically generated"/>
          <p:cNvPicPr preferRelativeResize="0"/>
          <p:nvPr/>
        </p:nvPicPr>
        <p:blipFill>
          <a:blip r:embed="rId2">
            <a:alphaModFix/>
          </a:blip>
          <a:stretch>
            <a:fillRect/>
          </a:stretch>
        </p:blipFill>
        <p:spPr>
          <a:xfrm>
            <a:off x="0" y="0"/>
            <a:ext cx="16256000" cy="9144000"/>
          </a:xfrm>
          <a:prstGeom prst="rect">
            <a:avLst/>
          </a:prstGeom>
          <a:noFill/>
          <a:ln>
            <a:noFill/>
          </a:ln>
        </p:spPr>
      </p:pic>
      <p:pic>
        <p:nvPicPr>
          <p:cNvPr id="25" name="Google Shape;25;p24" descr="A picture containing object&#10;&#10;Description automatically generated"/>
          <p:cNvPicPr preferRelativeResize="0"/>
          <p:nvPr/>
        </p:nvPicPr>
        <p:blipFill>
          <a:blip r:embed="rId3">
            <a:alphaModFix/>
          </a:blip>
          <a:stretch>
            <a:fillRect/>
          </a:stretch>
        </p:blipFill>
        <p:spPr>
          <a:xfrm>
            <a:off x="0" y="228487"/>
            <a:ext cx="16255998" cy="8687026"/>
          </a:xfrm>
          <a:prstGeom prst="rect">
            <a:avLst/>
          </a:prstGeom>
          <a:noFill/>
          <a:ln>
            <a:noFill/>
          </a:ln>
        </p:spPr>
      </p:pic>
      <p:sp>
        <p:nvSpPr>
          <p:cNvPr id="27" name="Google Shape;27;p24"/>
          <p:cNvSpPr txBox="1">
            <a:spLocks noGrp="1"/>
          </p:cNvSpPr>
          <p:nvPr>
            <p:ph type="body" idx="1"/>
          </p:nvPr>
        </p:nvSpPr>
        <p:spPr>
          <a:xfrm>
            <a:off x="1453243" y="2244767"/>
            <a:ext cx="13209814"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28" name="Google Shape;28;p24"/>
          <p:cNvSpPr/>
          <p:nvPr/>
        </p:nvSpPr>
        <p:spPr>
          <a:xfrm>
            <a:off x="5718038" y="569353"/>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ct val="0"/>
              </a:spcBef>
              <a:spcAft>
                <a:spcPct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You Already Know</a:t>
            </a:r>
            <a:endParaRPr sz="1400" b="0" i="0" u="none" strike="noStrike" cap="none">
              <a:solidFill>
                <a:srgbClr val="000000"/>
              </a:solidFill>
              <a:latin typeface="Arial"/>
              <a:ea typeface="Arial"/>
              <a:cs typeface="Arial"/>
              <a:sym typeface="Arial"/>
            </a:endParaRPr>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248"/>
        <p:cNvGrpSpPr/>
        <p:nvPr/>
      </p:nvGrpSpPr>
      <p:grpSpPr>
        <a:xfrm>
          <a:off x="0" y="0"/>
          <a:ext cx="0" cy="0"/>
          <a:chOff x="0" y="0"/>
          <a:chExt cx="0" cy="0"/>
        </a:xfrm>
      </p:grpSpPr>
      <p:pic>
        <p:nvPicPr>
          <p:cNvPr id="249" name="Google Shape;249;g5f74df13c7_0_411" descr="A screenshot of a computer&#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sp>
        <p:nvSpPr>
          <p:cNvPr id="252" name="Google Shape;252;g5f74df13c7_0_411"/>
          <p:cNvSpPr txBox="1">
            <a:spLocks noGrp="1"/>
          </p:cNvSpPr>
          <p:nvPr>
            <p:ph type="title"/>
          </p:nvPr>
        </p:nvSpPr>
        <p:spPr>
          <a:xfrm>
            <a:off x="812800" y="436395"/>
            <a:ext cx="10666200" cy="665100"/>
          </a:xfrm>
          <a:prstGeom prst="rect">
            <a:avLst/>
          </a:prstGeom>
          <a:noFill/>
          <a:ln>
            <a:noFill/>
          </a:ln>
        </p:spPr>
        <p:txBody>
          <a:bodyPr spcFirstLastPara="1" wrap="square" lIns="91425" tIns="45700" rIns="91425" bIns="45700" anchor="ctr" anchorCtr="0">
            <a:noAutofit/>
          </a:bodyPr>
          <a:lstStyle>
            <a:lvl1pPr lvl="0" algn="l" rtl="0">
              <a:lnSpc>
                <a:spcPct val="90000"/>
              </a:lnSpc>
              <a:spcBef>
                <a:spcPct val="0"/>
              </a:spcBef>
              <a:spcAft>
                <a:spcPct val="0"/>
              </a:spcAft>
              <a:buSzPts val="4400"/>
              <a:buNone/>
              <a:defRPr sz="2800" b="1">
                <a:solidFill>
                  <a:schemeClr val="lt1"/>
                </a:solidFill>
                <a:latin typeface="Open Sans"/>
                <a:ea typeface="Open Sans"/>
                <a:cs typeface="Open Sans"/>
                <a:sym typeface="Open Sans"/>
              </a:defRPr>
            </a:lvl1pPr>
            <a:lvl2pPr lvl="1" algn="l" rtl="0">
              <a:lnSpc>
                <a:spcPct val="100000"/>
              </a:lnSpc>
              <a:spcBef>
                <a:spcPct val="0"/>
              </a:spcBef>
              <a:spcAft>
                <a:spcPct val="0"/>
              </a:spcAft>
              <a:buSzPts val="1400"/>
              <a:buNone/>
              <a:defRPr/>
            </a:lvl2pPr>
            <a:lvl3pPr lvl="2" algn="l" rtl="0">
              <a:lnSpc>
                <a:spcPct val="100000"/>
              </a:lnSpc>
              <a:spcBef>
                <a:spcPct val="0"/>
              </a:spcBef>
              <a:spcAft>
                <a:spcPct val="0"/>
              </a:spcAft>
              <a:buSzPts val="1400"/>
              <a:buNone/>
              <a:defRPr/>
            </a:lvl3pPr>
            <a:lvl4pPr lvl="3" algn="l" rtl="0">
              <a:lnSpc>
                <a:spcPct val="100000"/>
              </a:lnSpc>
              <a:spcBef>
                <a:spcPct val="0"/>
              </a:spcBef>
              <a:spcAft>
                <a:spcPct val="0"/>
              </a:spcAft>
              <a:buSzPts val="1400"/>
              <a:buNone/>
              <a:defRPr/>
            </a:lvl4pPr>
            <a:lvl5pPr lvl="4" algn="l" rtl="0">
              <a:lnSpc>
                <a:spcPct val="100000"/>
              </a:lnSpc>
              <a:spcBef>
                <a:spcPct val="0"/>
              </a:spcBef>
              <a:spcAft>
                <a:spcPct val="0"/>
              </a:spcAft>
              <a:buSzPts val="1400"/>
              <a:buNone/>
              <a:defRPr/>
            </a:lvl5pPr>
            <a:lvl6pPr lvl="5" algn="l" rtl="0">
              <a:lnSpc>
                <a:spcPct val="100000"/>
              </a:lnSpc>
              <a:spcBef>
                <a:spcPct val="0"/>
              </a:spcBef>
              <a:spcAft>
                <a:spcPct val="0"/>
              </a:spcAft>
              <a:buSzPts val="1400"/>
              <a:buNone/>
              <a:defRPr/>
            </a:lvl6pPr>
            <a:lvl7pPr lvl="6" algn="l" rtl="0">
              <a:lnSpc>
                <a:spcPct val="100000"/>
              </a:lnSpc>
              <a:spcBef>
                <a:spcPct val="0"/>
              </a:spcBef>
              <a:spcAft>
                <a:spcPct val="0"/>
              </a:spcAft>
              <a:buSzPts val="1400"/>
              <a:buNone/>
              <a:defRPr/>
            </a:lvl7pPr>
            <a:lvl8pPr lvl="7" algn="l" rtl="0">
              <a:lnSpc>
                <a:spcPct val="100000"/>
              </a:lnSpc>
              <a:spcBef>
                <a:spcPct val="0"/>
              </a:spcBef>
              <a:spcAft>
                <a:spcPct val="0"/>
              </a:spcAft>
              <a:buSzPts val="1400"/>
              <a:buNone/>
              <a:defRPr/>
            </a:lvl8pPr>
            <a:lvl9pPr lvl="8" algn="l" rtl="0">
              <a:lnSpc>
                <a:spcPct val="100000"/>
              </a:lnSpc>
              <a:spcBef>
                <a:spcPct val="0"/>
              </a:spcBef>
              <a:spcAft>
                <a:spcPct val="0"/>
              </a:spcAft>
              <a:buSzPts val="1400"/>
              <a:buNone/>
              <a:defRPr/>
            </a:lvl9pPr>
          </a:lstStyle>
          <a:p>
            <a:endParaRPr/>
          </a:p>
        </p:txBody>
      </p:sp>
      <p:sp>
        <p:nvSpPr>
          <p:cNvPr id="253" name="Google Shape;253;g5f74df13c7_0_411"/>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254"/>
        <p:cNvGrpSpPr/>
        <p:nvPr/>
      </p:nvGrpSpPr>
      <p:grpSpPr>
        <a:xfrm>
          <a:off x="0" y="0"/>
          <a:ext cx="0" cy="0"/>
          <a:chOff x="0" y="0"/>
          <a:chExt cx="0" cy="0"/>
        </a:xfrm>
      </p:grpSpPr>
      <p:pic>
        <p:nvPicPr>
          <p:cNvPr id="255" name="Google Shape;255;g5f74df13c7_0_417" descr="A close up of a sign&#10;&#10;Description automatically generated"/>
          <p:cNvPicPr preferRelativeResize="0"/>
          <p:nvPr/>
        </p:nvPicPr>
        <p:blipFill>
          <a:blip r:embed="rId2">
            <a:alphaModFix/>
          </a:blip>
          <a:stretch>
            <a:fillRect/>
          </a:stretch>
        </p:blipFill>
        <p:spPr>
          <a:xfrm>
            <a:off x="0" y="0"/>
            <a:ext cx="16256002" cy="9144001"/>
          </a:xfrm>
          <a:prstGeom prst="rect">
            <a:avLst/>
          </a:prstGeom>
          <a:noFill/>
          <a:ln>
            <a:noFill/>
          </a:ln>
        </p:spPr>
      </p:pic>
      <p:pic>
        <p:nvPicPr>
          <p:cNvPr id="257" name="Google Shape;257;g5f74df13c7_0_417"/>
          <p:cNvPicPr preferRelativeResize="0"/>
          <p:nvPr/>
        </p:nvPicPr>
        <p:blipFill>
          <a:blip r:embed="rId3">
            <a:alphaModFix/>
          </a:blip>
          <a:stretch>
            <a:fillRect/>
          </a:stretch>
        </p:blipFill>
        <p:spPr>
          <a:xfrm>
            <a:off x="3302000" y="1186581"/>
            <a:ext cx="3975101" cy="365760"/>
          </a:xfrm>
          <a:prstGeom prst="rect">
            <a:avLst/>
          </a:prstGeom>
          <a:noFill/>
          <a:ln>
            <a:noFill/>
          </a:ln>
        </p:spPr>
      </p:pic>
      <p:sp>
        <p:nvSpPr>
          <p:cNvPr id="258" name="Google Shape;258;g5f74df13c7_0_417"/>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457200" marR="0" lvl="0" indent="-228600" algn="ctr" rtl="0">
              <a:lnSpc>
                <a:spcPct val="100000"/>
              </a:lnSpc>
              <a:spcBef>
                <a:spcPct val="0"/>
              </a:spcBef>
              <a:spcAft>
                <a:spcPct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Arial"/>
              <a:ea typeface="Arial"/>
              <a:cs typeface="Arial"/>
              <a:sym typeface="Arial"/>
            </a:endParaRPr>
          </a:p>
        </p:txBody>
      </p:sp>
      <p:sp>
        <p:nvSpPr>
          <p:cNvPr id="259" name="Google Shape;259;g5f74df13c7_0_417"/>
          <p:cNvSpPr txBox="1">
            <a:spLocks noGrp="1"/>
          </p:cNvSpPr>
          <p:nvPr>
            <p:ph type="body" idx="1"/>
          </p:nvPr>
        </p:nvSpPr>
        <p:spPr>
          <a:xfrm>
            <a:off x="1432121" y="2180141"/>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60" name="Google Shape;260;g5f74df13c7_0_417"/>
          <p:cNvSpPr txBox="1">
            <a:spLocks noGrp="1"/>
          </p:cNvSpPr>
          <p:nvPr>
            <p:ph type="body" idx="2"/>
          </p:nvPr>
        </p:nvSpPr>
        <p:spPr>
          <a:xfrm>
            <a:off x="1432121" y="3372838"/>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61" name="Google Shape;261;g5f74df13c7_0_417"/>
          <p:cNvSpPr txBox="1">
            <a:spLocks noGrp="1"/>
          </p:cNvSpPr>
          <p:nvPr>
            <p:ph type="body" idx="3"/>
          </p:nvPr>
        </p:nvSpPr>
        <p:spPr>
          <a:xfrm>
            <a:off x="1432121" y="4565535"/>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62" name="Google Shape;262;g5f74df13c7_0_417"/>
          <p:cNvSpPr txBox="1">
            <a:spLocks noGrp="1"/>
          </p:cNvSpPr>
          <p:nvPr>
            <p:ph type="body" idx="4"/>
          </p:nvPr>
        </p:nvSpPr>
        <p:spPr>
          <a:xfrm>
            <a:off x="1432121" y="5758233"/>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263"/>
        <p:cNvGrpSpPr/>
        <p:nvPr/>
      </p:nvGrpSpPr>
      <p:grpSpPr>
        <a:xfrm>
          <a:off x="0" y="0"/>
          <a:ext cx="0" cy="0"/>
          <a:chOff x="0" y="0"/>
          <a:chExt cx="0" cy="0"/>
        </a:xfrm>
      </p:grpSpPr>
      <p:pic>
        <p:nvPicPr>
          <p:cNvPr id="264" name="Google Shape;264;g5f74df13c7_0_426"/>
          <p:cNvPicPr preferRelativeResize="0"/>
          <p:nvPr/>
        </p:nvPicPr>
        <p:blipFill>
          <a:blip r:embed="rId2">
            <a:alphaModFix/>
          </a:blip>
          <a:stretch>
            <a:fillRect/>
          </a:stretch>
        </p:blipFill>
        <p:spPr>
          <a:xfrm>
            <a:off x="0" y="0"/>
            <a:ext cx="16256002" cy="9144001"/>
          </a:xfrm>
          <a:prstGeom prst="rect">
            <a:avLst/>
          </a:prstGeom>
          <a:noFill/>
          <a:ln>
            <a:noFill/>
          </a:ln>
        </p:spPr>
      </p:pic>
      <p:sp>
        <p:nvSpPr>
          <p:cNvPr id="266" name="Google Shape;266;g5f74df13c7_0_426"/>
          <p:cNvSpPr/>
          <p:nvPr/>
        </p:nvSpPr>
        <p:spPr>
          <a:xfrm>
            <a:off x="8128000" y="4310390"/>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ct val="0"/>
              </a:spcBef>
              <a:spcAft>
                <a:spcPct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Knowledge Check</a:t>
            </a:r>
            <a:endParaRPr sz="1400" b="0" i="0" u="none" strike="noStrike" cap="none">
              <a:solidFill>
                <a:srgbClr val="000000"/>
              </a:solidFill>
              <a:latin typeface="Arial"/>
              <a:ea typeface="Arial"/>
              <a:cs typeface="Arial"/>
              <a:sym typeface="Arial"/>
            </a:endParaRPr>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267"/>
        <p:cNvGrpSpPr/>
        <p:nvPr/>
      </p:nvGrpSpPr>
      <p:grpSpPr>
        <a:xfrm>
          <a:off x="0" y="0"/>
          <a:ext cx="0" cy="0"/>
          <a:chOff x="0" y="0"/>
          <a:chExt cx="0" cy="0"/>
        </a:xfrm>
      </p:grpSpPr>
      <p:pic>
        <p:nvPicPr>
          <p:cNvPr id="268" name="Google Shape;268;g5f74df13c7_0_430"/>
          <p:cNvPicPr preferRelativeResize="0"/>
          <p:nvPr/>
        </p:nvPicPr>
        <p:blipFill>
          <a:blip r:embed="rId2">
            <a:alphaModFix/>
          </a:blip>
          <a:stretch>
            <a:fillRect/>
          </a:stretch>
        </p:blipFill>
        <p:spPr>
          <a:xfrm>
            <a:off x="0" y="0"/>
            <a:ext cx="16256002" cy="9144001"/>
          </a:xfrm>
          <a:prstGeom prst="rect">
            <a:avLst/>
          </a:prstGeom>
          <a:noFill/>
          <a:ln>
            <a:noFill/>
          </a:ln>
        </p:spPr>
      </p:pic>
      <p:sp>
        <p:nvSpPr>
          <p:cNvPr id="270" name="Google Shape;270;g5f74df13c7_0_430"/>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71" name="Google Shape;271;g5f74df13c7_0_430"/>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72" name="Google Shape;272;g5f74df13c7_0_430"/>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73" name="Google Shape;273;g5f74df13c7_0_430"/>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74" name="Google Shape;274;g5f74df13c7_0_430"/>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75" name="Google Shape;275;g5f74df13c7_0_430"/>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276" name="Google Shape;276;g5f74df13c7_0_430"/>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277" name="Google Shape;277;g5f74df13c7_0_430"/>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78" name="Google Shape;278;g5f74df13c7_0_430"/>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79" name="Google Shape;279;g5f74df13c7_0_430"/>
          <p:cNvSpPr txBox="1">
            <a:spLocks noGrp="1"/>
          </p:cNvSpPr>
          <p:nvPr>
            <p:ph type="body" idx="5"/>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80" name="Google Shape;280;g5f74df13c7_0_430"/>
          <p:cNvSpPr txBox="1">
            <a:spLocks noGrp="1"/>
          </p:cNvSpPr>
          <p:nvPr>
            <p:ph type="body" idx="6"/>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281"/>
        <p:cNvGrpSpPr/>
        <p:nvPr/>
      </p:nvGrpSpPr>
      <p:grpSpPr>
        <a:xfrm>
          <a:off x="0" y="0"/>
          <a:ext cx="0" cy="0"/>
          <a:chOff x="0" y="0"/>
          <a:chExt cx="0" cy="0"/>
        </a:xfrm>
      </p:grpSpPr>
      <p:pic>
        <p:nvPicPr>
          <p:cNvPr id="282" name="Google Shape;282;g5f74df13c7_0_444"/>
          <p:cNvPicPr preferRelativeResize="0"/>
          <p:nvPr/>
        </p:nvPicPr>
        <p:blipFill>
          <a:blip r:embed="rId2">
            <a:alphaModFix/>
          </a:blip>
          <a:stretch>
            <a:fillRect/>
          </a:stretch>
        </p:blipFill>
        <p:spPr>
          <a:xfrm>
            <a:off x="0" y="0"/>
            <a:ext cx="16256002" cy="9144001"/>
          </a:xfrm>
          <a:prstGeom prst="rect">
            <a:avLst/>
          </a:prstGeom>
          <a:noFill/>
          <a:ln>
            <a:noFill/>
          </a:ln>
        </p:spPr>
      </p:pic>
      <p:sp>
        <p:nvSpPr>
          <p:cNvPr id="284" name="Google Shape;284;g5f74df13c7_0_444"/>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85" name="Google Shape;285;g5f74df13c7_0_444"/>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86" name="Google Shape;286;g5f74df13c7_0_444"/>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87" name="Google Shape;287;g5f74df13c7_0_444"/>
          <p:cNvSpPr txBox="1">
            <a:spLocks noGrp="1"/>
          </p:cNvSpPr>
          <p:nvPr>
            <p:ph type="body" idx="3"/>
          </p:nvPr>
        </p:nvSpPr>
        <p:spPr>
          <a:xfrm>
            <a:off x="670033" y="7935120"/>
            <a:ext cx="15194400" cy="9987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ct val="0"/>
              </a:spcAft>
              <a:buSzPts val="2800"/>
              <a:buChar char="•"/>
              <a:defRPr sz="20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88" name="Google Shape;288;g5f74df13c7_0_444"/>
          <p:cNvSpPr txBox="1"/>
          <p:nvPr/>
        </p:nvSpPr>
        <p:spPr>
          <a:xfrm>
            <a:off x="670034" y="7373503"/>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289" name="Google Shape;289;g5f74df13c7_0_444"/>
          <p:cNvCxnSpPr/>
          <p:nvPr/>
        </p:nvCxnSpPr>
        <p:spPr>
          <a:xfrm>
            <a:off x="670034" y="7854368"/>
            <a:ext cx="15074399" cy="0"/>
          </a:xfrm>
          <a:prstGeom prst="straightConnector1">
            <a:avLst/>
          </a:prstGeom>
          <a:noFill/>
          <a:ln w="9525" cap="flat" cmpd="sng">
            <a:solidFill>
              <a:schemeClr val="dk1"/>
            </a:solidFill>
            <a:prstDash val="solid"/>
            <a:round/>
            <a:headEnd type="none" w="sm" len="sm"/>
            <a:tailEnd type="none" w="sm" len="sm"/>
          </a:ln>
        </p:spPr>
      </p:cxnSp>
      <p:sp>
        <p:nvSpPr>
          <p:cNvPr id="290" name="Google Shape;290;g5f74df13c7_0_444"/>
          <p:cNvSpPr txBox="1">
            <a:spLocks noGrp="1"/>
          </p:cNvSpPr>
          <p:nvPr>
            <p:ph type="body" idx="4"/>
          </p:nvPr>
        </p:nvSpPr>
        <p:spPr>
          <a:xfrm>
            <a:off x="3346904" y="7368182"/>
            <a:ext cx="9022200" cy="400200"/>
          </a:xfrm>
          <a:prstGeom prst="rect">
            <a:avLst/>
          </a:prstGeom>
          <a:noFill/>
          <a:ln>
            <a:noFill/>
          </a:ln>
        </p:spPr>
        <p:txBody>
          <a:bodyPr spcFirstLastPara="1" wrap="square" lIns="91425" tIns="0" rIns="91425" bIns="0" anchor="b" anchorCtr="0">
            <a:noAutofit/>
          </a:bodyPr>
          <a:lstStyle>
            <a:lvl1pPr marL="457200" lvl="0" indent="-406400" algn="l" rtl="0">
              <a:lnSpc>
                <a:spcPct val="90000"/>
              </a:lnSpc>
              <a:spcBef>
                <a:spcPts val="1000"/>
              </a:spcBef>
              <a:spcAft>
                <a:spcPct val="0"/>
              </a:spcAft>
              <a:buSzPts val="2800"/>
              <a:buChar char="•"/>
              <a:defRPr sz="2200" b="1">
                <a:solidFill>
                  <a:srgbClr val="024F93"/>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91" name="Google Shape;291;g5f74df13c7_0_444"/>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92" name="Google Shape;292;g5f74df13c7_0_444"/>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93" name="Google Shape;293;g5f74df13c7_0_444"/>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294" name="Google Shape;294;g5f74df13c7_0_444"/>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295" name="Google Shape;295;g5f74df13c7_0_444"/>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96" name="Google Shape;296;g5f74df13c7_0_444"/>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97" name="Google Shape;297;g5f74df13c7_0_444"/>
          <p:cNvSpPr txBox="1">
            <a:spLocks noGrp="1"/>
          </p:cNvSpPr>
          <p:nvPr>
            <p:ph type="body" idx="7"/>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298" name="Google Shape;298;g5f74df13c7_0_444"/>
          <p:cNvSpPr txBox="1">
            <a:spLocks noGrp="1"/>
          </p:cNvSpPr>
          <p:nvPr>
            <p:ph type="body" idx="8"/>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299"/>
        <p:cNvGrpSpPr/>
        <p:nvPr/>
      </p:nvGrpSpPr>
      <p:grpSpPr>
        <a:xfrm>
          <a:off x="0" y="0"/>
          <a:ext cx="0" cy="0"/>
          <a:chOff x="0" y="0"/>
          <a:chExt cx="0" cy="0"/>
        </a:xfrm>
      </p:grpSpPr>
      <p:pic>
        <p:nvPicPr>
          <p:cNvPr id="300" name="Google Shape;300;g5f74df13c7_0_462"/>
          <p:cNvPicPr preferRelativeResize="0"/>
          <p:nvPr/>
        </p:nvPicPr>
        <p:blipFill>
          <a:blip r:embed="rId2">
            <a:alphaModFix/>
          </a:blip>
          <a:stretch>
            <a:fillRect/>
          </a:stretch>
        </p:blipFill>
        <p:spPr>
          <a:xfrm>
            <a:off x="0" y="0"/>
            <a:ext cx="16256002" cy="9144001"/>
          </a:xfrm>
          <a:prstGeom prst="rect">
            <a:avLst/>
          </a:prstGeom>
          <a:noFill/>
          <a:ln>
            <a:noFill/>
          </a:ln>
        </p:spPr>
      </p:pic>
      <p:sp>
        <p:nvSpPr>
          <p:cNvPr id="302" name="Google Shape;302;g5f74df13c7_0_462"/>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3" name="Google Shape;303;g5f74df13c7_0_462"/>
          <p:cNvSpPr txBox="1">
            <a:spLocks noGrp="1"/>
          </p:cNvSpPr>
          <p:nvPr>
            <p:ph type="title"/>
          </p:nvPr>
        </p:nvSpPr>
        <p:spPr>
          <a:xfrm>
            <a:off x="0" y="539514"/>
            <a:ext cx="16256101" cy="6651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ct val="0"/>
              </a:spcBef>
              <a:spcAft>
                <a:spcPct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04" name="Google Shape;304;g5f74df13c7_0_462"/>
          <p:cNvSpPr txBox="1">
            <a:spLocks noGrp="1"/>
          </p:cNvSpPr>
          <p:nvPr>
            <p:ph type="body" idx="1"/>
          </p:nvPr>
        </p:nvSpPr>
        <p:spPr>
          <a:xfrm>
            <a:off x="4699001" y="1770191"/>
            <a:ext cx="99567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_quiz content">
  <p:cSld name="2_quiz content 2">
    <p:spTree>
      <p:nvGrpSpPr>
        <p:cNvPr id="1" name="Shape 305"/>
        <p:cNvGrpSpPr/>
        <p:nvPr/>
      </p:nvGrpSpPr>
      <p:grpSpPr>
        <a:xfrm>
          <a:off x="0" y="0"/>
          <a:ext cx="0" cy="0"/>
          <a:chOff x="0" y="0"/>
          <a:chExt cx="0" cy="0"/>
        </a:xfrm>
      </p:grpSpPr>
      <p:pic>
        <p:nvPicPr>
          <p:cNvPr id="306" name="Google Shape;306;g5f74df13c7_0_468"/>
          <p:cNvPicPr preferRelativeResize="0"/>
          <p:nvPr/>
        </p:nvPicPr>
        <p:blipFill>
          <a:blip r:embed="rId2">
            <a:alphaModFix/>
          </a:blip>
          <a:stretch>
            <a:fillRect/>
          </a:stretch>
        </p:blipFill>
        <p:spPr>
          <a:xfrm>
            <a:off x="0" y="0"/>
            <a:ext cx="16256002" cy="9144001"/>
          </a:xfrm>
          <a:prstGeom prst="rect">
            <a:avLst/>
          </a:prstGeom>
          <a:noFill/>
          <a:ln>
            <a:noFill/>
          </a:ln>
        </p:spPr>
      </p:pic>
      <p:sp>
        <p:nvSpPr>
          <p:cNvPr id="308" name="Google Shape;308;g5f74df13c7_0_468"/>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09" name="Google Shape;309;g5f74df13c7_0_468"/>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10" name="Google Shape;310;g5f74df13c7_0_468"/>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11" name="Google Shape;311;g5f74df13c7_0_468"/>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12" name="Google Shape;312;g5f74df13c7_0_468"/>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13" name="Google Shape;313;g5f74df13c7_0_468"/>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14" name="Google Shape;314;g5f74df13c7_0_468"/>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1_quiz ans">
  <p:cSld name="2_quiz ans 2">
    <p:spTree>
      <p:nvGrpSpPr>
        <p:cNvPr id="1" name="Shape 315"/>
        <p:cNvGrpSpPr/>
        <p:nvPr/>
      </p:nvGrpSpPr>
      <p:grpSpPr>
        <a:xfrm>
          <a:off x="0" y="0"/>
          <a:ext cx="0" cy="0"/>
          <a:chOff x="0" y="0"/>
          <a:chExt cx="0" cy="0"/>
        </a:xfrm>
      </p:grpSpPr>
      <p:pic>
        <p:nvPicPr>
          <p:cNvPr id="316" name="Google Shape;316;g5f74df13c7_0_478"/>
          <p:cNvPicPr preferRelativeResize="0"/>
          <p:nvPr/>
        </p:nvPicPr>
        <p:blipFill>
          <a:blip r:embed="rId2">
            <a:alphaModFix/>
          </a:blip>
          <a:stretch>
            <a:fillRect/>
          </a:stretch>
        </p:blipFill>
        <p:spPr>
          <a:xfrm>
            <a:off x="0" y="0"/>
            <a:ext cx="16256002" cy="9144001"/>
          </a:xfrm>
          <a:prstGeom prst="rect">
            <a:avLst/>
          </a:prstGeom>
          <a:noFill/>
          <a:ln>
            <a:noFill/>
          </a:ln>
        </p:spPr>
      </p:pic>
      <p:sp>
        <p:nvSpPr>
          <p:cNvPr id="318" name="Google Shape;318;g5f74df13c7_0_478"/>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19" name="Google Shape;319;g5f74df13c7_0_478"/>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20" name="Google Shape;320;g5f74df13c7_0_478"/>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21" name="Google Shape;321;g5f74df13c7_0_478"/>
          <p:cNvSpPr txBox="1">
            <a:spLocks noGrp="1"/>
          </p:cNvSpPr>
          <p:nvPr>
            <p:ph type="body" idx="3"/>
          </p:nvPr>
        </p:nvSpPr>
        <p:spPr>
          <a:xfrm>
            <a:off x="670033" y="7935120"/>
            <a:ext cx="15194400" cy="9987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ct val="0"/>
              </a:spcAft>
              <a:buSzPts val="2800"/>
              <a:buChar char="•"/>
              <a:defRPr sz="20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22" name="Google Shape;322;g5f74df13c7_0_478"/>
          <p:cNvSpPr txBox="1"/>
          <p:nvPr/>
        </p:nvSpPr>
        <p:spPr>
          <a:xfrm>
            <a:off x="670034" y="7373503"/>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323" name="Google Shape;323;g5f74df13c7_0_478"/>
          <p:cNvCxnSpPr/>
          <p:nvPr/>
        </p:nvCxnSpPr>
        <p:spPr>
          <a:xfrm>
            <a:off x="670034" y="7854368"/>
            <a:ext cx="15074399" cy="0"/>
          </a:xfrm>
          <a:prstGeom prst="straightConnector1">
            <a:avLst/>
          </a:prstGeom>
          <a:noFill/>
          <a:ln w="9525" cap="flat" cmpd="sng">
            <a:solidFill>
              <a:schemeClr val="dk1"/>
            </a:solidFill>
            <a:prstDash val="solid"/>
            <a:round/>
            <a:headEnd type="none" w="sm" len="sm"/>
            <a:tailEnd type="none" w="sm" len="sm"/>
          </a:ln>
        </p:spPr>
      </p:cxnSp>
      <p:sp>
        <p:nvSpPr>
          <p:cNvPr id="324" name="Google Shape;324;g5f74df13c7_0_478"/>
          <p:cNvSpPr txBox="1">
            <a:spLocks noGrp="1"/>
          </p:cNvSpPr>
          <p:nvPr>
            <p:ph type="body" idx="4"/>
          </p:nvPr>
        </p:nvSpPr>
        <p:spPr>
          <a:xfrm>
            <a:off x="3346904" y="7368182"/>
            <a:ext cx="9022200" cy="400200"/>
          </a:xfrm>
          <a:prstGeom prst="rect">
            <a:avLst/>
          </a:prstGeom>
          <a:noFill/>
          <a:ln>
            <a:noFill/>
          </a:ln>
        </p:spPr>
        <p:txBody>
          <a:bodyPr spcFirstLastPara="1" wrap="square" lIns="91425" tIns="0" rIns="91425" bIns="0" anchor="b" anchorCtr="0">
            <a:noAutofit/>
          </a:bodyPr>
          <a:lstStyle>
            <a:lvl1pPr marL="457200" lvl="0" indent="-406400" algn="l" rtl="0">
              <a:lnSpc>
                <a:spcPct val="90000"/>
              </a:lnSpc>
              <a:spcBef>
                <a:spcPts val="1000"/>
              </a:spcBef>
              <a:spcAft>
                <a:spcPct val="0"/>
              </a:spcAft>
              <a:buSzPts val="2800"/>
              <a:buChar char="•"/>
              <a:defRPr sz="2200" b="1">
                <a:solidFill>
                  <a:srgbClr val="024F93"/>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25" name="Google Shape;325;g5f74df13c7_0_478"/>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26" name="Google Shape;326;g5f74df13c7_0_478"/>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27" name="Google Shape;327;g5f74df13c7_0_478"/>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28" name="Google Shape;328;g5f74df13c7_0_478"/>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quiz content">
  <p:cSld name="3_quiz content">
    <p:spTree>
      <p:nvGrpSpPr>
        <p:cNvPr id="1" name="Shape 329"/>
        <p:cNvGrpSpPr/>
        <p:nvPr/>
      </p:nvGrpSpPr>
      <p:grpSpPr>
        <a:xfrm>
          <a:off x="0" y="0"/>
          <a:ext cx="0" cy="0"/>
          <a:chOff x="0" y="0"/>
          <a:chExt cx="0" cy="0"/>
        </a:xfrm>
      </p:grpSpPr>
      <p:pic>
        <p:nvPicPr>
          <p:cNvPr id="330" name="Google Shape;330;g5f74df13c7_0_492"/>
          <p:cNvPicPr preferRelativeResize="0"/>
          <p:nvPr/>
        </p:nvPicPr>
        <p:blipFill>
          <a:blip r:embed="rId2">
            <a:alphaModFix/>
          </a:blip>
          <a:stretch>
            <a:fillRect/>
          </a:stretch>
        </p:blipFill>
        <p:spPr>
          <a:xfrm>
            <a:off x="0" y="0"/>
            <a:ext cx="16256002" cy="9144001"/>
          </a:xfrm>
          <a:prstGeom prst="rect">
            <a:avLst/>
          </a:prstGeom>
          <a:noFill/>
          <a:ln>
            <a:noFill/>
          </a:ln>
        </p:spPr>
      </p:pic>
      <p:sp>
        <p:nvSpPr>
          <p:cNvPr id="332" name="Google Shape;332;g5f74df13c7_0_492"/>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33" name="Google Shape;333;g5f74df13c7_0_492"/>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34" name="Google Shape;334;g5f74df13c7_0_492"/>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35" name="Google Shape;335;g5f74df13c7_0_492"/>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36" name="Google Shape;336;g5f74df13c7_0_492"/>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37" name="Google Shape;337;g5f74df13c7_0_492"/>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338" name="Google Shape;338;g5f74df13c7_0_492"/>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339" name="Google Shape;339;g5f74df13c7_0_492"/>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40" name="Google Shape;340;g5f74df13c7_0_492"/>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41" name="Google Shape;341;g5f74df13c7_0_492"/>
          <p:cNvSpPr txBox="1">
            <a:spLocks noGrp="1"/>
          </p:cNvSpPr>
          <p:nvPr>
            <p:ph type="body" idx="5"/>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42" name="Google Shape;342;g5f74df13c7_0_492"/>
          <p:cNvSpPr txBox="1">
            <a:spLocks noGrp="1"/>
          </p:cNvSpPr>
          <p:nvPr>
            <p:ph type="body" idx="6"/>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43" name="Google Shape;343;g5f74df13c7_0_492"/>
          <p:cNvSpPr txBox="1"/>
          <p:nvPr/>
        </p:nvSpPr>
        <p:spPr>
          <a:xfrm>
            <a:off x="1716761" y="616708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344" name="Google Shape;344;g5f74df13c7_0_492"/>
          <p:cNvSpPr txBox="1">
            <a:spLocks noGrp="1"/>
          </p:cNvSpPr>
          <p:nvPr>
            <p:ph type="body" idx="7"/>
          </p:nvPr>
        </p:nvSpPr>
        <p:spPr>
          <a:xfrm>
            <a:off x="2329744" y="6118963"/>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_quiz ans">
  <p:cSld name="3_quiz ans">
    <p:spTree>
      <p:nvGrpSpPr>
        <p:cNvPr id="1" name="Shape 345"/>
        <p:cNvGrpSpPr/>
        <p:nvPr/>
      </p:nvGrpSpPr>
      <p:grpSpPr>
        <a:xfrm>
          <a:off x="0" y="0"/>
          <a:ext cx="0" cy="0"/>
          <a:chOff x="0" y="0"/>
          <a:chExt cx="0" cy="0"/>
        </a:xfrm>
      </p:grpSpPr>
      <p:pic>
        <p:nvPicPr>
          <p:cNvPr id="346" name="Google Shape;346;g5f74df13c7_0_508"/>
          <p:cNvPicPr preferRelativeResize="0"/>
          <p:nvPr/>
        </p:nvPicPr>
        <p:blipFill>
          <a:blip r:embed="rId2">
            <a:alphaModFix/>
          </a:blip>
          <a:stretch>
            <a:fillRect/>
          </a:stretch>
        </p:blipFill>
        <p:spPr>
          <a:xfrm>
            <a:off x="0" y="0"/>
            <a:ext cx="16256002" cy="9144001"/>
          </a:xfrm>
          <a:prstGeom prst="rect">
            <a:avLst/>
          </a:prstGeom>
          <a:noFill/>
          <a:ln>
            <a:noFill/>
          </a:ln>
        </p:spPr>
      </p:pic>
      <p:sp>
        <p:nvSpPr>
          <p:cNvPr id="348" name="Google Shape;348;g5f74df13c7_0_508"/>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49" name="Google Shape;349;g5f74df13c7_0_508"/>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ct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50" name="Google Shape;350;g5f74df13c7_0_508"/>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ct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51" name="Google Shape;351;g5f74df13c7_0_508"/>
          <p:cNvSpPr txBox="1">
            <a:spLocks noGrp="1"/>
          </p:cNvSpPr>
          <p:nvPr>
            <p:ph type="body" idx="3"/>
          </p:nvPr>
        </p:nvSpPr>
        <p:spPr>
          <a:xfrm>
            <a:off x="670033" y="7935120"/>
            <a:ext cx="15194400" cy="9987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ct val="0"/>
              </a:spcAft>
              <a:buSzPts val="2800"/>
              <a:buChar char="•"/>
              <a:defRPr sz="20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52" name="Google Shape;352;g5f74df13c7_0_508"/>
          <p:cNvSpPr txBox="1"/>
          <p:nvPr/>
        </p:nvSpPr>
        <p:spPr>
          <a:xfrm>
            <a:off x="670034" y="7373503"/>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353" name="Google Shape;353;g5f74df13c7_0_508"/>
          <p:cNvCxnSpPr/>
          <p:nvPr/>
        </p:nvCxnSpPr>
        <p:spPr>
          <a:xfrm>
            <a:off x="670034" y="7854368"/>
            <a:ext cx="15074399" cy="0"/>
          </a:xfrm>
          <a:prstGeom prst="straightConnector1">
            <a:avLst/>
          </a:prstGeom>
          <a:noFill/>
          <a:ln w="9525" cap="flat" cmpd="sng">
            <a:solidFill>
              <a:schemeClr val="dk1"/>
            </a:solidFill>
            <a:prstDash val="solid"/>
            <a:round/>
            <a:headEnd type="none" w="sm" len="sm"/>
            <a:tailEnd type="none" w="sm" len="sm"/>
          </a:ln>
        </p:spPr>
      </p:cxnSp>
      <p:sp>
        <p:nvSpPr>
          <p:cNvPr id="354" name="Google Shape;354;g5f74df13c7_0_508"/>
          <p:cNvSpPr txBox="1">
            <a:spLocks noGrp="1"/>
          </p:cNvSpPr>
          <p:nvPr>
            <p:ph type="body" idx="4"/>
          </p:nvPr>
        </p:nvSpPr>
        <p:spPr>
          <a:xfrm>
            <a:off x="3328590" y="7334926"/>
            <a:ext cx="9022200" cy="400200"/>
          </a:xfrm>
          <a:prstGeom prst="rect">
            <a:avLst/>
          </a:prstGeom>
          <a:noFill/>
          <a:ln>
            <a:noFill/>
          </a:ln>
        </p:spPr>
        <p:txBody>
          <a:bodyPr spcFirstLastPara="1" wrap="square" lIns="91425" tIns="0" rIns="91425" bIns="0" anchor="b" anchorCtr="0">
            <a:noAutofit/>
          </a:bodyPr>
          <a:lstStyle>
            <a:lvl1pPr marL="457200" lvl="0" indent="-406400" algn="l" rtl="0">
              <a:lnSpc>
                <a:spcPct val="90000"/>
              </a:lnSpc>
              <a:spcBef>
                <a:spcPts val="1000"/>
              </a:spcBef>
              <a:spcAft>
                <a:spcPct val="0"/>
              </a:spcAft>
              <a:buSzPts val="2800"/>
              <a:buChar char="•"/>
              <a:defRPr sz="2200" b="1">
                <a:solidFill>
                  <a:srgbClr val="024F93"/>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55" name="Google Shape;355;g5f74df13c7_0_508"/>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56" name="Google Shape;356;g5f74df13c7_0_508"/>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57" name="Google Shape;357;g5f74df13c7_0_508"/>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358" name="Google Shape;358;g5f74df13c7_0_508"/>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359" name="Google Shape;359;g5f74df13c7_0_508"/>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60" name="Google Shape;360;g5f74df13c7_0_508"/>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61" name="Google Shape;361;g5f74df13c7_0_508"/>
          <p:cNvSpPr txBox="1">
            <a:spLocks noGrp="1"/>
          </p:cNvSpPr>
          <p:nvPr>
            <p:ph type="body" idx="7"/>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62" name="Google Shape;362;g5f74df13c7_0_508"/>
          <p:cNvSpPr txBox="1">
            <a:spLocks noGrp="1"/>
          </p:cNvSpPr>
          <p:nvPr>
            <p:ph type="body" idx="8"/>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
        <p:nvSpPr>
          <p:cNvPr id="363" name="Google Shape;363;g5f74df13c7_0_508"/>
          <p:cNvSpPr txBox="1"/>
          <p:nvPr/>
        </p:nvSpPr>
        <p:spPr>
          <a:xfrm>
            <a:off x="1716761" y="616708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364" name="Google Shape;364;g5f74df13c7_0_508"/>
          <p:cNvSpPr txBox="1">
            <a:spLocks noGrp="1"/>
          </p:cNvSpPr>
          <p:nvPr>
            <p:ph type="body" idx="9"/>
          </p:nvPr>
        </p:nvSpPr>
        <p:spPr>
          <a:xfrm>
            <a:off x="2329744" y="6118963"/>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ct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ct val="0"/>
              </a:spcAft>
              <a:buSzPts val="2400"/>
              <a:buChar char="•"/>
              <a:defRPr/>
            </a:lvl2pPr>
            <a:lvl3pPr marL="1371600" lvl="2" indent="-355600" algn="l" rtl="0">
              <a:lnSpc>
                <a:spcPct val="90000"/>
              </a:lnSpc>
              <a:spcBef>
                <a:spcPts val="500"/>
              </a:spcBef>
              <a:spcAft>
                <a:spcPct val="0"/>
              </a:spcAft>
              <a:buSzPts val="2000"/>
              <a:buChar char="•"/>
              <a:defRPr/>
            </a:lvl3pPr>
            <a:lvl4pPr marL="1828800" lvl="3" indent="-342900" algn="l" rtl="0">
              <a:lnSpc>
                <a:spcPct val="90000"/>
              </a:lnSpc>
              <a:spcBef>
                <a:spcPts val="500"/>
              </a:spcBef>
              <a:spcAft>
                <a:spcPct val="0"/>
              </a:spcAft>
              <a:buSzPts val="1800"/>
              <a:buChar char="•"/>
              <a:defRPr/>
            </a:lvl4pPr>
            <a:lvl5pPr marL="2286000" lvl="4" indent="-342900" algn="l" rtl="0">
              <a:lnSpc>
                <a:spcPct val="90000"/>
              </a:lnSpc>
              <a:spcBef>
                <a:spcPts val="500"/>
              </a:spcBef>
              <a:spcAft>
                <a:spcPct val="0"/>
              </a:spcAft>
              <a:buSzPts val="1800"/>
              <a:buChar char="•"/>
              <a:defRPr/>
            </a:lvl5pPr>
            <a:lvl6pPr marL="2743200" lvl="5" indent="-342900" algn="l" rtl="0">
              <a:lnSpc>
                <a:spcPct val="90000"/>
              </a:lnSpc>
              <a:spcBef>
                <a:spcPts val="500"/>
              </a:spcBef>
              <a:spcAft>
                <a:spcPct val="0"/>
              </a:spcAft>
              <a:buSzPts val="1800"/>
              <a:buChar char="•"/>
              <a:defRPr/>
            </a:lvl6pPr>
            <a:lvl7pPr marL="3200400" lvl="6" indent="-342900" algn="l" rtl="0">
              <a:lnSpc>
                <a:spcPct val="90000"/>
              </a:lnSpc>
              <a:spcBef>
                <a:spcPts val="500"/>
              </a:spcBef>
              <a:spcAft>
                <a:spcPct val="0"/>
              </a:spcAft>
              <a:buSzPts val="1800"/>
              <a:buChar char="•"/>
              <a:defRPr/>
            </a:lvl7pPr>
            <a:lvl8pPr marL="3657600" lvl="7" indent="-342900" algn="l" rtl="0">
              <a:lnSpc>
                <a:spcPct val="90000"/>
              </a:lnSpc>
              <a:spcBef>
                <a:spcPts val="500"/>
              </a:spcBef>
              <a:spcAft>
                <a:spcPct val="0"/>
              </a:spcAft>
              <a:buSzPts val="1800"/>
              <a:buChar char="•"/>
              <a:defRPr/>
            </a:lvl8pPr>
            <a:lvl9pPr marL="4114800" lvl="8" indent="-342900" algn="l" rtl="0">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29"/>
        <p:cNvGrpSpPr/>
        <p:nvPr/>
      </p:nvGrpSpPr>
      <p:grpSpPr>
        <a:xfrm>
          <a:off x="0" y="0"/>
          <a:ext cx="0" cy="0"/>
          <a:chOff x="0" y="0"/>
          <a:chExt cx="0" cy="0"/>
        </a:xfrm>
      </p:grpSpPr>
      <p:pic>
        <p:nvPicPr>
          <p:cNvPr id="30" name="Google Shape;30;p26"/>
          <p:cNvPicPr preferRelativeResize="0"/>
          <p:nvPr/>
        </p:nvPicPr>
        <p:blipFill>
          <a:blip r:embed="rId2">
            <a:alphaModFix/>
          </a:blip>
          <a:stretch>
            <a:fillRect/>
          </a:stretch>
        </p:blipFill>
        <p:spPr>
          <a:xfrm>
            <a:off x="0" y="0"/>
            <a:ext cx="16256000" cy="9144000"/>
          </a:xfrm>
          <a:prstGeom prst="rect">
            <a:avLst/>
          </a:prstGeom>
          <a:noFill/>
          <a:ln>
            <a:noFill/>
          </a:ln>
        </p:spPr>
      </p:pic>
      <p:sp>
        <p:nvSpPr>
          <p:cNvPr id="32" name="Google Shape;32;p26"/>
          <p:cNvSpPr txBox="1">
            <a:spLocks noGrp="1"/>
          </p:cNvSpPr>
          <p:nvPr>
            <p:ph type="body" idx="1"/>
          </p:nvPr>
        </p:nvSpPr>
        <p:spPr>
          <a:xfrm>
            <a:off x="1453243" y="1808291"/>
            <a:ext cx="940525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33" name="Google Shape;33;p26"/>
          <p:cNvSpPr/>
          <p:nvPr/>
        </p:nvSpPr>
        <p:spPr>
          <a:xfrm>
            <a:off x="2089150" y="569353"/>
            <a:ext cx="12077700"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ct val="0"/>
              </a:spcBef>
              <a:spcAft>
                <a:spcPct val="0"/>
              </a:spcAft>
              <a:buClr>
                <a:srgbClr val="000000"/>
              </a:buClr>
              <a:buSzPts val="2800"/>
              <a:buFont typeface="Arial"/>
              <a:buNone/>
            </a:pPr>
            <a:r>
              <a:rPr lang="en-US" sz="2800" b="1" i="0" u="none" strike="noStrike" cap="none">
                <a:solidFill>
                  <a:srgbClr val="262626"/>
                </a:solidFill>
                <a:latin typeface="Open Sans"/>
                <a:ea typeface="Open Sans"/>
                <a:cs typeface="Open Sans"/>
                <a:sym typeface="Open Sans"/>
              </a:rPr>
              <a:t>A Day in the Life of a Full Stack Developer</a:t>
            </a:r>
            <a:endParaRPr sz="1400" b="0" i="0" u="none" strike="noStrike" cap="none">
              <a:solidFill>
                <a:srgbClr val="262626"/>
              </a:solidFill>
              <a:latin typeface="Arial"/>
              <a:ea typeface="Arial"/>
              <a:cs typeface="Arial"/>
              <a:sym typeface="Arial"/>
            </a:endParaRPr>
          </a:p>
        </p:txBody>
      </p:sp>
      <p:pic>
        <p:nvPicPr>
          <p:cNvPr id="34" name="Google Shape;34;p26"/>
          <p:cNvPicPr preferRelativeResize="0"/>
          <p:nvPr/>
        </p:nvPicPr>
        <p:blipFill>
          <a:blip r:embed="rId3">
            <a:alphaModFix/>
          </a:blip>
          <a:stretch>
            <a:fillRect/>
          </a:stretch>
        </p:blipFill>
        <p:spPr>
          <a:xfrm>
            <a:off x="2958485" y="1000240"/>
            <a:ext cx="10332955" cy="365760"/>
          </a:xfrm>
          <a:prstGeom prst="rect">
            <a:avLst/>
          </a:prstGeom>
          <a:noFill/>
          <a:ln>
            <a:noFill/>
          </a:ln>
        </p:spPr>
      </p:pic>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35"/>
        <p:cNvGrpSpPr/>
        <p:nvPr/>
      </p:nvGrpSpPr>
      <p:grpSpPr>
        <a:xfrm>
          <a:off x="0" y="0"/>
          <a:ext cx="0" cy="0"/>
          <a:chOff x="0" y="0"/>
          <a:chExt cx="0" cy="0"/>
        </a:xfrm>
      </p:grpSpPr>
      <p:pic>
        <p:nvPicPr>
          <p:cNvPr id="36" name="Google Shape;36;p27" descr="A close up of a sign&#10;&#10;Description automatically generated"/>
          <p:cNvPicPr preferRelativeResize="0"/>
          <p:nvPr/>
        </p:nvPicPr>
        <p:blipFill>
          <a:blip r:embed="rId2">
            <a:alphaModFix/>
          </a:blip>
          <a:stretch>
            <a:fillRect/>
          </a:stretch>
        </p:blipFill>
        <p:spPr>
          <a:xfrm>
            <a:off x="0" y="0"/>
            <a:ext cx="16256000" cy="9144000"/>
          </a:xfrm>
          <a:prstGeom prst="rect">
            <a:avLst/>
          </a:prstGeom>
          <a:noFill/>
          <a:ln>
            <a:noFill/>
          </a:ln>
        </p:spPr>
      </p:pic>
      <p:sp>
        <p:nvSpPr>
          <p:cNvPr id="38" name="Google Shape;38;p27"/>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ct val="0"/>
              </a:spcBef>
              <a:spcAft>
                <a:spcPct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sp>
        <p:nvSpPr>
          <p:cNvPr id="39" name="Google Shape;39;p27"/>
          <p:cNvSpPr txBox="1">
            <a:spLocks noGrp="1"/>
          </p:cNvSpPr>
          <p:nvPr>
            <p:ph type="body" idx="1"/>
          </p:nvPr>
        </p:nvSpPr>
        <p:spPr>
          <a:xfrm>
            <a:off x="1470660" y="2204378"/>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40" name="Google Shape;40;p27"/>
          <p:cNvSpPr txBox="1">
            <a:spLocks noGrp="1"/>
          </p:cNvSpPr>
          <p:nvPr>
            <p:ph type="body" idx="2"/>
          </p:nvPr>
        </p:nvSpPr>
        <p:spPr>
          <a:xfrm>
            <a:off x="1470660" y="3377721"/>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41" name="Google Shape;41;p27"/>
          <p:cNvSpPr txBox="1">
            <a:spLocks noGrp="1"/>
          </p:cNvSpPr>
          <p:nvPr>
            <p:ph type="body" idx="3"/>
          </p:nvPr>
        </p:nvSpPr>
        <p:spPr>
          <a:xfrm>
            <a:off x="1470660" y="4551064"/>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
        <p:nvSpPr>
          <p:cNvPr id="42" name="Google Shape;42;p27"/>
          <p:cNvSpPr txBox="1">
            <a:spLocks noGrp="1"/>
          </p:cNvSpPr>
          <p:nvPr>
            <p:ph type="body" idx="4"/>
          </p:nvPr>
        </p:nvSpPr>
        <p:spPr>
          <a:xfrm>
            <a:off x="1470660" y="5724407"/>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pic>
        <p:nvPicPr>
          <p:cNvPr id="43" name="Google Shape;43;p27"/>
          <p:cNvPicPr preferRelativeResize="0"/>
          <p:nvPr/>
        </p:nvPicPr>
        <p:blipFill>
          <a:blip r:embed="rId3">
            <a:alphaModFix/>
          </a:blip>
          <a:stretch>
            <a:fillRect/>
          </a:stretch>
        </p:blipFill>
        <p:spPr>
          <a:xfrm>
            <a:off x="2870200" y="1186581"/>
            <a:ext cx="4819924" cy="365760"/>
          </a:xfrm>
          <a:prstGeom prst="rect">
            <a:avLst/>
          </a:prstGeom>
          <a:noFill/>
          <a:ln>
            <a:noFill/>
          </a:ln>
        </p:spPr>
      </p:pic>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44"/>
        <p:cNvGrpSpPr/>
        <p:nvPr/>
      </p:nvGrpSpPr>
      <p:grpSpPr>
        <a:xfrm>
          <a:off x="0" y="0"/>
          <a:ext cx="0" cy="0"/>
          <a:chOff x="0" y="0"/>
          <a:chExt cx="0" cy="0"/>
        </a:xfrm>
      </p:grpSpPr>
      <p:pic>
        <p:nvPicPr>
          <p:cNvPr id="45" name="Google Shape;45;p28" descr="A picture containing water, outdoor&#10;&#10;Description automatically generated"/>
          <p:cNvPicPr preferRelativeResize="0"/>
          <p:nvPr/>
        </p:nvPicPr>
        <p:blipFill>
          <a:blip r:embed="rId2">
            <a:alphaModFix/>
          </a:blip>
          <a:stretch>
            <a:fillRect/>
          </a:stretch>
        </p:blipFill>
        <p:spPr>
          <a:xfrm>
            <a:off x="0" y="0"/>
            <a:ext cx="16256000" cy="9144000"/>
          </a:xfrm>
          <a:prstGeom prst="rect">
            <a:avLst/>
          </a:prstGeom>
          <a:noFill/>
          <a:ln>
            <a:noFill/>
          </a:ln>
        </p:spPr>
      </p:pic>
      <p:sp>
        <p:nvSpPr>
          <p:cNvPr id="48" name="Google Shape;48;p28"/>
          <p:cNvSpPr txBox="1">
            <a:spLocks noGrp="1"/>
          </p:cNvSpPr>
          <p:nvPr>
            <p:ph type="body" idx="1"/>
          </p:nvPr>
        </p:nvSpPr>
        <p:spPr>
          <a:xfrm>
            <a:off x="0" y="4114800"/>
            <a:ext cx="16256002" cy="914400"/>
          </a:xfrm>
          <a:prstGeom prst="rect">
            <a:avLst/>
          </a:prstGeom>
          <a:noFill/>
          <a:ln>
            <a:noFill/>
          </a:ln>
        </p:spPr>
        <p:txBody>
          <a:bodyPr spcFirstLastPara="1" wrap="square" lIns="91425" tIns="91425" rIns="91425" bIns="91425" anchor="t" anchorCtr="0">
            <a:noAutofit/>
          </a:bodyPr>
          <a:lstStyle>
            <a:lvl1pPr marL="457200" lvl="0" indent="-406400" algn="ctr">
              <a:lnSpc>
                <a:spcPct val="90000"/>
              </a:lnSpc>
              <a:spcBef>
                <a:spcPts val="1000"/>
              </a:spcBef>
              <a:spcAft>
                <a:spcPct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49"/>
        <p:cNvGrpSpPr/>
        <p:nvPr/>
      </p:nvGrpSpPr>
      <p:grpSpPr>
        <a:xfrm>
          <a:off x="0" y="0"/>
          <a:ext cx="0" cy="0"/>
          <a:chOff x="0" y="0"/>
          <a:chExt cx="0" cy="0"/>
        </a:xfrm>
      </p:grpSpPr>
      <p:pic>
        <p:nvPicPr>
          <p:cNvPr id="50" name="Google Shape;50;p29" descr="A close up of a logo&#10;&#10;Description automatically generated"/>
          <p:cNvPicPr preferRelativeResize="0"/>
          <p:nvPr/>
        </p:nvPicPr>
        <p:blipFill>
          <a:blip r:embed="rId2">
            <a:alphaModFix/>
          </a:blip>
          <a:stretch>
            <a:fillRect/>
          </a:stretch>
        </p:blipFill>
        <p:spPr>
          <a:xfrm>
            <a:off x="0" y="0"/>
            <a:ext cx="16256000" cy="9144000"/>
          </a:xfrm>
          <a:prstGeom prst="rect">
            <a:avLst/>
          </a:prstGeom>
          <a:noFill/>
          <a:ln>
            <a:noFill/>
          </a:ln>
        </p:spPr>
      </p:pic>
      <p:sp>
        <p:nvSpPr>
          <p:cNvPr id="52" name="Google Shape;52;p2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ct val="0"/>
              </a:spcBef>
              <a:spcAft>
                <a:spcPct val="0"/>
              </a:spcAft>
              <a:buSzPts val="4400"/>
              <a:buNone/>
              <a:defRPr sz="2800" b="1">
                <a:solidFill>
                  <a:srgbClr val="3F3F3F"/>
                </a:solidFill>
                <a:latin typeface="Open Sans"/>
                <a:ea typeface="Open Sans"/>
                <a:cs typeface="Open Sans"/>
                <a:sym typeface="Open Sans"/>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a:p>
        </p:txBody>
      </p:sp>
      <p:sp>
        <p:nvSpPr>
          <p:cNvPr id="53" name="Google Shape;53;p29"/>
          <p:cNvSpPr txBox="1">
            <a:spLocks noGrp="1"/>
          </p:cNvSpPr>
          <p:nvPr>
            <p:ph type="body" idx="1"/>
          </p:nvPr>
        </p:nvSpPr>
        <p:spPr>
          <a:xfrm>
            <a:off x="1902091" y="1808291"/>
            <a:ext cx="1245181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54"/>
        <p:cNvGrpSpPr/>
        <p:nvPr/>
      </p:nvGrpSpPr>
      <p:grpSpPr>
        <a:xfrm>
          <a:off x="0" y="0"/>
          <a:ext cx="0" cy="0"/>
          <a:chOff x="0" y="0"/>
          <a:chExt cx="0" cy="0"/>
        </a:xfrm>
      </p:grpSpPr>
      <p:pic>
        <p:nvPicPr>
          <p:cNvPr id="55" name="Google Shape;55;p36"/>
          <p:cNvPicPr preferRelativeResize="0"/>
          <p:nvPr/>
        </p:nvPicPr>
        <p:blipFill>
          <a:blip r:embed="rId2">
            <a:alphaModFix/>
          </a:blip>
          <a:stretch>
            <a:fillRect/>
          </a:stretch>
        </p:blipFill>
        <p:spPr>
          <a:xfrm>
            <a:off x="0" y="0"/>
            <a:ext cx="16256000" cy="9144000"/>
          </a:xfrm>
          <a:prstGeom prst="rect">
            <a:avLst/>
          </a:prstGeom>
          <a:noFill/>
          <a:ln>
            <a:noFill/>
          </a:ln>
        </p:spPr>
      </p:pic>
      <p:sp>
        <p:nvSpPr>
          <p:cNvPr id="57" name="Google Shape;57;p36"/>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8" name="Google Shape;58;p36"/>
          <p:cNvSpPr txBox="1">
            <a:spLocks noGrp="1"/>
          </p:cNvSpPr>
          <p:nvPr>
            <p:ph type="title"/>
          </p:nvPr>
        </p:nvSpPr>
        <p:spPr>
          <a:xfrm>
            <a:off x="0" y="539514"/>
            <a:ext cx="16256002"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ct val="0"/>
              </a:spcBef>
              <a:spcAft>
                <a:spcPct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9" name="Google Shape;59;p36"/>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ct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ct val="0"/>
              </a:spcAft>
              <a:buSzPts val="2400"/>
              <a:buChar char="•"/>
              <a:defRPr/>
            </a:lvl2pPr>
            <a:lvl3pPr marL="1371600" lvl="2" indent="-355600" algn="l">
              <a:lnSpc>
                <a:spcPct val="90000"/>
              </a:lnSpc>
              <a:spcBef>
                <a:spcPts val="500"/>
              </a:spcBef>
              <a:spcAft>
                <a:spcPct val="0"/>
              </a:spcAft>
              <a:buSzPts val="2000"/>
              <a:buChar char="•"/>
              <a:defRPr/>
            </a:lvl3pPr>
            <a:lvl4pPr marL="1828800" lvl="3" indent="-342900" algn="l">
              <a:lnSpc>
                <a:spcPct val="90000"/>
              </a:lnSpc>
              <a:spcBef>
                <a:spcPts val="500"/>
              </a:spcBef>
              <a:spcAft>
                <a:spcPct val="0"/>
              </a:spcAft>
              <a:buSzPts val="1800"/>
              <a:buChar char="•"/>
              <a:defRPr/>
            </a:lvl4pPr>
            <a:lvl5pPr marL="2286000" lvl="4" indent="-342900" algn="l">
              <a:lnSpc>
                <a:spcPct val="90000"/>
              </a:lnSpc>
              <a:spcBef>
                <a:spcPts val="500"/>
              </a:spcBef>
              <a:spcAft>
                <a:spcPct val="0"/>
              </a:spcAft>
              <a:buSzPts val="1800"/>
              <a:buChar char="•"/>
              <a:defRPr/>
            </a:lvl5pPr>
            <a:lvl6pPr marL="2743200" lvl="5" indent="-342900" algn="l">
              <a:lnSpc>
                <a:spcPct val="90000"/>
              </a:lnSpc>
              <a:spcBef>
                <a:spcPts val="500"/>
              </a:spcBef>
              <a:spcAft>
                <a:spcPct val="0"/>
              </a:spcAft>
              <a:buSzPts val="1800"/>
              <a:buChar char="•"/>
              <a:defRPr/>
            </a:lvl6pPr>
            <a:lvl7pPr marL="3200400" lvl="6" indent="-342900" algn="l">
              <a:lnSpc>
                <a:spcPct val="90000"/>
              </a:lnSpc>
              <a:spcBef>
                <a:spcPts val="500"/>
              </a:spcBef>
              <a:spcAft>
                <a:spcPct val="0"/>
              </a:spcAft>
              <a:buSzPts val="1800"/>
              <a:buChar char="•"/>
              <a:defRPr/>
            </a:lvl7pPr>
            <a:lvl8pPr marL="3657600" lvl="7" indent="-342900" algn="l">
              <a:lnSpc>
                <a:spcPct val="90000"/>
              </a:lnSpc>
              <a:spcBef>
                <a:spcPts val="500"/>
              </a:spcBef>
              <a:spcAft>
                <a:spcPct val="0"/>
              </a:spcAft>
              <a:buSzPts val="1800"/>
              <a:buChar char="•"/>
              <a:defRPr/>
            </a:lvl8pPr>
            <a:lvl9pPr marL="4114800" lvl="8" indent="-342900" algn="l">
              <a:lnSpc>
                <a:spcPct val="90000"/>
              </a:lnSpc>
              <a:spcBef>
                <a:spcPts val="500"/>
              </a:spcBef>
              <a:spcAft>
                <a:spcPct val="0"/>
              </a:spcAft>
              <a:buSzPts val="1800"/>
              <a:buChar char="•"/>
              <a:defRPr/>
            </a:lvl9pPr>
          </a:lstStyle>
          <a:p>
            <a:endParaRP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60"/>
        <p:cNvGrpSpPr/>
        <p:nvPr/>
      </p:nvGrpSpPr>
      <p:grpSpPr>
        <a:xfrm>
          <a:off x="0" y="0"/>
          <a:ext cx="0" cy="0"/>
          <a:chOff x="0" y="0"/>
          <a:chExt cx="0" cy="0"/>
        </a:xfrm>
      </p:grpSpPr>
      <p:pic>
        <p:nvPicPr>
          <p:cNvPr id="61" name="Google Shape;61;p30"/>
          <p:cNvPicPr preferRelativeResize="0"/>
          <p:nvPr/>
        </p:nvPicPr>
        <p:blipFill>
          <a:blip r:embed="rId2">
            <a:alphaModFix/>
          </a:blip>
          <a:stretch>
            <a:fillRect/>
          </a:stretch>
        </p:blipFill>
        <p:spPr>
          <a:xfrm>
            <a:off x="0" y="0"/>
            <a:ext cx="16256000" cy="9144000"/>
          </a:xfrm>
          <a:prstGeom prst="rect">
            <a:avLst/>
          </a:prstGeom>
          <a:noFill/>
          <a:ln>
            <a:noFill/>
          </a:ln>
        </p:spPr>
      </p:pic>
      <p:sp>
        <p:nvSpPr>
          <p:cNvPr id="63" name="Google Shape;63;p30"/>
          <p:cNvSpPr/>
          <p:nvPr/>
        </p:nvSpPr>
        <p:spPr>
          <a:xfrm>
            <a:off x="8128000"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ct val="0"/>
              </a:spcBef>
              <a:spcAft>
                <a:spcPct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Knowledge Check</a:t>
            </a:r>
            <a:endParaRPr sz="1400" b="0" i="0" u="none" strike="noStrike" cap="none">
              <a:solidFill>
                <a:srgbClr val="000000"/>
              </a:solidFill>
              <a:latin typeface="Arial"/>
              <a:ea typeface="Arial"/>
              <a:cs typeface="Arial"/>
              <a:sym typeface="Arial"/>
            </a:endParaRP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2.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1"/>
          <p:cNvSpPr txBox="1">
            <a:spLocks noGrp="1"/>
          </p:cNvSpPr>
          <p:nvPr>
            <p:ph type="title"/>
          </p:nvPr>
        </p:nvSpPr>
        <p:spPr>
          <a:xfrm>
            <a:off x="1117600" y="487363"/>
            <a:ext cx="14020802" cy="176688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ct val="0"/>
              </a:spcBef>
              <a:spcAft>
                <a:spcPct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1"/>
          <p:cNvSpPr txBox="1">
            <a:spLocks noGrp="1"/>
          </p:cNvSpPr>
          <p:nvPr>
            <p:ph type="body" idx="1"/>
          </p:nvPr>
        </p:nvSpPr>
        <p:spPr>
          <a:xfrm>
            <a:off x="1117600" y="2433638"/>
            <a:ext cx="14020802" cy="580231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ct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ct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ct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1"/>
          <p:cNvSpPr txBox="1">
            <a:spLocks noGrp="1"/>
          </p:cNvSpPr>
          <p:nvPr>
            <p:ph type="dt" idx="10"/>
          </p:nvPr>
        </p:nvSpPr>
        <p:spPr>
          <a:xfrm>
            <a:off x="1117600" y="8475663"/>
            <a:ext cx="3657600" cy="4857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ct val="0"/>
              </a:spcBef>
              <a:spcAft>
                <a:spcPct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1"/>
          <p:cNvSpPr txBox="1">
            <a:spLocks noGrp="1"/>
          </p:cNvSpPr>
          <p:nvPr>
            <p:ph type="ftr" idx="11"/>
          </p:nvPr>
        </p:nvSpPr>
        <p:spPr>
          <a:xfrm>
            <a:off x="5384800" y="8475663"/>
            <a:ext cx="5486400" cy="48577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ct val="0"/>
              </a:spcBef>
              <a:spcAft>
                <a:spcPct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1"/>
          <p:cNvSpPr txBox="1">
            <a:spLocks noGrp="1"/>
          </p:cNvSpPr>
          <p:nvPr>
            <p:ph type="sldNum" idx="12"/>
          </p:nvPr>
        </p:nvSpPr>
        <p:spPr>
          <a:xfrm>
            <a:off x="11480800" y="8475663"/>
            <a:ext cx="3657600" cy="4857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ct val="0"/>
              </a:spcBef>
              <a:spcAft>
                <a:spcPct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ransition/>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1"/>
        <p:cNvGrpSpPr/>
        <p:nvPr/>
      </p:nvGrpSpPr>
      <p:grpSpPr>
        <a:xfrm>
          <a:off x="0" y="0"/>
          <a:ext cx="0" cy="0"/>
          <a:chOff x="0" y="0"/>
          <a:chExt cx="0" cy="0"/>
        </a:xfrm>
      </p:grpSpPr>
      <p:sp>
        <p:nvSpPr>
          <p:cNvPr id="202" name="Google Shape;202;g5f74df13c7_0_364"/>
          <p:cNvSpPr txBox="1">
            <a:spLocks noGrp="1"/>
          </p:cNvSpPr>
          <p:nvPr>
            <p:ph type="title"/>
          </p:nvPr>
        </p:nvSpPr>
        <p:spPr>
          <a:xfrm>
            <a:off x="1117600" y="487363"/>
            <a:ext cx="14020800" cy="17670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ct val="0"/>
              </a:spcBef>
              <a:spcAft>
                <a:spcPct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03" name="Google Shape;203;g5f74df13c7_0_364"/>
          <p:cNvSpPr txBox="1">
            <a:spLocks noGrp="1"/>
          </p:cNvSpPr>
          <p:nvPr>
            <p:ph type="body" idx="1"/>
          </p:nvPr>
        </p:nvSpPr>
        <p:spPr>
          <a:xfrm>
            <a:off x="1117600" y="2433638"/>
            <a:ext cx="14020800" cy="5802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ct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ct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ct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4" name="Google Shape;204;g5f74df13c7_0_364"/>
          <p:cNvSpPr txBox="1">
            <a:spLocks noGrp="1"/>
          </p:cNvSpPr>
          <p:nvPr>
            <p:ph type="dt" idx="10"/>
          </p:nvPr>
        </p:nvSpPr>
        <p:spPr>
          <a:xfrm>
            <a:off x="1117600" y="8475663"/>
            <a:ext cx="3657600" cy="4857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ct val="0"/>
              </a:spcBef>
              <a:spcAft>
                <a:spcPct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5" name="Google Shape;205;g5f74df13c7_0_364"/>
          <p:cNvSpPr txBox="1">
            <a:spLocks noGrp="1"/>
          </p:cNvSpPr>
          <p:nvPr>
            <p:ph type="ftr" idx="11"/>
          </p:nvPr>
        </p:nvSpPr>
        <p:spPr>
          <a:xfrm>
            <a:off x="5384800" y="8475663"/>
            <a:ext cx="5486400" cy="4857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ct val="0"/>
              </a:spcBef>
              <a:spcAft>
                <a:spcPct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6" name="Google Shape;206;g5f74df13c7_0_364"/>
          <p:cNvSpPr txBox="1">
            <a:spLocks noGrp="1"/>
          </p:cNvSpPr>
          <p:nvPr>
            <p:ph type="sldNum" idx="12"/>
          </p:nvPr>
        </p:nvSpPr>
        <p:spPr>
          <a:xfrm>
            <a:off x="11480800" y="8475663"/>
            <a:ext cx="3657600" cy="4857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ct val="0"/>
              </a:spcBef>
              <a:spcAft>
                <a:spcPct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ct val="0"/>
              </a:spcBef>
              <a:spcAft>
                <a:spcPct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Lst>
  <p:transition/>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7.xml"/><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0.xml"/></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3.xml"/><Relationship Id="rId1" Type="http://schemas.openxmlformats.org/officeDocument/2006/relationships/slideLayout" Target="../slideLayouts/slideLayout2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0.xml"/></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2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0.xml"/></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29.xml"/></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0.xml"/></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29.xml"/></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29.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0.xml"/></Relationships>
</file>

<file path=ppt/slides/_rels/slide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7.xml"/><Relationship Id="rId1" Type="http://schemas.openxmlformats.org/officeDocument/2006/relationships/slideLayout" Target="../slideLayouts/slideLayout29.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0.xml"/></Relationships>
</file>

<file path=ppt/slides/_rels/slide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5.xml"/><Relationship Id="rId1" Type="http://schemas.openxmlformats.org/officeDocument/2006/relationships/slideLayout" Target="../slideLayouts/slideLayout2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g5e53520054_1_0"/>
          <p:cNvSpPr txBox="1">
            <a:spLocks noGrp="1"/>
          </p:cNvSpPr>
          <p:nvPr>
            <p:ph type="body" idx="1"/>
          </p:nvPr>
        </p:nvSpPr>
        <p:spPr>
          <a:xfrm>
            <a:off x="7304150" y="4114800"/>
            <a:ext cx="7554900" cy="91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000"/>
              </a:spcBef>
              <a:spcAft>
                <a:spcPct val="0"/>
              </a:spcAft>
              <a:buSzPts val="2800"/>
              <a:buNone/>
            </a:pPr>
            <a:r>
              <a:rPr lang="en-US"/>
              <a:t>React and Redux Developer</a:t>
            </a:r>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g5e1303af11_0_38"/>
          <p:cNvSpPr txBox="1">
            <a:spLocks noGrp="1"/>
          </p:cNvSpPr>
          <p:nvPr>
            <p:ph type="body" idx="1"/>
          </p:nvPr>
        </p:nvSpPr>
        <p:spPr>
          <a:xfrm>
            <a:off x="0" y="4114800"/>
            <a:ext cx="162561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ct val="0"/>
              </a:spcAft>
              <a:buSzPts val="2800"/>
              <a:buNone/>
            </a:pPr>
            <a:r>
              <a:rPr lang="en-US"/>
              <a:t>ES6: Modern Javascript</a:t>
            </a:r>
            <a:endParaRPr/>
          </a:p>
        </p:txBody>
      </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Google Shape;1076;g5f5085ad6d_0_56"/>
          <p:cNvSpPr txBox="1">
            <a:spLocks noGrp="1"/>
          </p:cNvSpPr>
          <p:nvPr>
            <p:ph type="body" idx="1"/>
          </p:nvPr>
        </p:nvSpPr>
        <p:spPr>
          <a:xfrm>
            <a:off x="1280469" y="1281797"/>
            <a:ext cx="1698900" cy="674100"/>
          </a:xfrm>
          <a:prstGeom prst="rect">
            <a:avLst/>
          </a:prstGeom>
        </p:spPr>
        <p:txBody>
          <a:bodyPr spcFirstLastPara="1" wrap="square" lIns="91425" tIns="45700" rIns="91425" bIns="45700" anchor="t" anchorCtr="0">
            <a:noAutofit/>
          </a:bodyPr>
          <a:lstStyle/>
          <a:p>
            <a:pPr marL="0" lvl="0" indent="0" algn="ctr" rtl="0">
              <a:spcBef>
                <a:spcPts val="1000"/>
              </a:spcBef>
              <a:spcAft>
                <a:spcPct val="0"/>
              </a:spcAft>
              <a:buNone/>
            </a:pPr>
            <a:r>
              <a:rPr lang="en-US"/>
              <a:t>2</a:t>
            </a:r>
            <a:endParaRPr/>
          </a:p>
        </p:txBody>
      </p:sp>
      <p:sp>
        <p:nvSpPr>
          <p:cNvPr id="1077" name="Google Shape;1077;g5f5085ad6d_0_56"/>
          <p:cNvSpPr txBox="1">
            <a:spLocks noGrp="1"/>
          </p:cNvSpPr>
          <p:nvPr>
            <p:ph type="body" idx="2"/>
          </p:nvPr>
        </p:nvSpPr>
        <p:spPr>
          <a:xfrm>
            <a:off x="3012031" y="571937"/>
            <a:ext cx="12323700" cy="1425000"/>
          </a:xfrm>
          <a:prstGeom prst="rect">
            <a:avLst/>
          </a:prstGeom>
        </p:spPr>
        <p:txBody>
          <a:bodyPr spcFirstLastPara="1" wrap="square" lIns="91425" tIns="45700" rIns="91425" bIns="45700" anchor="ctr" anchorCtr="0">
            <a:noAutofit/>
          </a:bodyPr>
          <a:lstStyle/>
          <a:p>
            <a:pPr marL="0" lvl="0" indent="0" algn="l" rtl="0">
              <a:spcBef>
                <a:spcPts val="1000"/>
              </a:spcBef>
              <a:spcAft>
                <a:spcPct val="0"/>
              </a:spcAft>
              <a:buNone/>
            </a:pPr>
            <a:r>
              <a:rPr lang="en-US"/>
              <a:t>Which of the following is a difference between Let and Var?</a:t>
            </a:r>
            <a:endParaRPr/>
          </a:p>
        </p:txBody>
      </p:sp>
      <p:sp>
        <p:nvSpPr>
          <p:cNvPr id="1078" name="Google Shape;1078;g5f5085ad6d_0_56"/>
          <p:cNvSpPr txBox="1">
            <a:spLocks noGrp="1"/>
          </p:cNvSpPr>
          <p:nvPr>
            <p:ph type="body" idx="3"/>
          </p:nvPr>
        </p:nvSpPr>
        <p:spPr>
          <a:xfrm>
            <a:off x="670033" y="7935120"/>
            <a:ext cx="15194400" cy="998700"/>
          </a:xfrm>
          <a:prstGeom prst="rect">
            <a:avLst/>
          </a:prstGeom>
        </p:spPr>
        <p:txBody>
          <a:bodyPr spcFirstLastPara="1" wrap="square" lIns="91425" tIns="45700" rIns="91425" bIns="45700" anchor="t" anchorCtr="0">
            <a:noAutofit/>
          </a:bodyPr>
          <a:lstStyle/>
          <a:p>
            <a:pPr marL="0" lvl="0" indent="0" algn="l" rtl="0">
              <a:spcBef>
                <a:spcPts val="1000"/>
              </a:spcBef>
              <a:spcAft>
                <a:spcPct val="0"/>
              </a:spcAft>
              <a:buNone/>
            </a:pPr>
            <a:r>
              <a:rPr lang="en-US"/>
              <a:t>Let is block scoped and variables declared with let cannot be accessed before they are declared in their enclosing block.</a:t>
            </a:r>
            <a:endParaRPr/>
          </a:p>
        </p:txBody>
      </p:sp>
      <p:sp>
        <p:nvSpPr>
          <p:cNvPr id="1079" name="Google Shape;1079;g5f5085ad6d_0_56"/>
          <p:cNvSpPr txBox="1">
            <a:spLocks noGrp="1"/>
          </p:cNvSpPr>
          <p:nvPr>
            <p:ph type="body" idx="4"/>
          </p:nvPr>
        </p:nvSpPr>
        <p:spPr>
          <a:xfrm>
            <a:off x="3346904" y="7368182"/>
            <a:ext cx="9022200" cy="400200"/>
          </a:xfrm>
          <a:prstGeom prst="rect">
            <a:avLst/>
          </a:prstGeom>
        </p:spPr>
        <p:txBody>
          <a:bodyPr spcFirstLastPara="1" wrap="square" lIns="91425" tIns="0" rIns="91425" bIns="0" anchor="b" anchorCtr="0">
            <a:noAutofit/>
          </a:bodyPr>
          <a:lstStyle/>
          <a:p>
            <a:pPr marL="0" lvl="0" indent="0" algn="l" rtl="0">
              <a:spcBef>
                <a:spcPts val="1000"/>
              </a:spcBef>
              <a:spcAft>
                <a:spcPct val="0"/>
              </a:spcAft>
              <a:buNone/>
            </a:pPr>
            <a:r>
              <a:rPr lang="en-US"/>
              <a:t>c</a:t>
            </a:r>
            <a:endParaRPr/>
          </a:p>
        </p:txBody>
      </p:sp>
      <p:sp>
        <p:nvSpPr>
          <p:cNvPr id="1080" name="Google Shape;1080;g5f5085ad6d_0_56"/>
          <p:cNvSpPr txBox="1">
            <a:spLocks noGrp="1"/>
          </p:cNvSpPr>
          <p:nvPr>
            <p:ph type="body" idx="5"/>
          </p:nvPr>
        </p:nvSpPr>
        <p:spPr>
          <a:xfrm>
            <a:off x="2329744" y="2788417"/>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Let allows redeclaration but var doesn’t.</a:t>
            </a:r>
            <a:endParaRPr/>
          </a:p>
        </p:txBody>
      </p:sp>
      <p:sp>
        <p:nvSpPr>
          <p:cNvPr id="1081" name="Google Shape;1081;g5f5085ad6d_0_56"/>
          <p:cNvSpPr txBox="1">
            <a:spLocks noGrp="1"/>
          </p:cNvSpPr>
          <p:nvPr>
            <p:ph type="body" idx="6"/>
          </p:nvPr>
        </p:nvSpPr>
        <p:spPr>
          <a:xfrm>
            <a:off x="2329744" y="360902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You cannot use let to declare global variables. Only var declares global variables.</a:t>
            </a:r>
            <a:endParaRPr/>
          </a:p>
        </p:txBody>
      </p:sp>
      <p:sp>
        <p:nvSpPr>
          <p:cNvPr id="1082" name="Google Shape;1082;g5f5085ad6d_0_56"/>
          <p:cNvSpPr txBox="1">
            <a:spLocks noGrp="1"/>
          </p:cNvSpPr>
          <p:nvPr>
            <p:ph type="body" idx="7"/>
          </p:nvPr>
        </p:nvSpPr>
        <p:spPr>
          <a:xfrm>
            <a:off x="2329750" y="4429625"/>
            <a:ext cx="120804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Variables declared with let cannot be accessed before they are declared in their enclosing block.</a:t>
            </a:r>
            <a:endParaRPr/>
          </a:p>
          <a:p>
            <a:pPr marL="0" lvl="0" indent="0" algn="l" rtl="0">
              <a:spcBef>
                <a:spcPts val="1000"/>
              </a:spcBef>
              <a:spcAft>
                <a:spcPct val="0"/>
              </a:spcAft>
              <a:buNone/>
            </a:pPr>
            <a:endParaRPr/>
          </a:p>
          <a:p>
            <a:pPr marL="0" lvl="0" indent="0" algn="l" rtl="0">
              <a:spcBef>
                <a:spcPts val="1000"/>
              </a:spcBef>
              <a:spcAft>
                <a:spcPct val="0"/>
              </a:spcAft>
              <a:buNone/>
            </a:pPr>
            <a:endParaRPr/>
          </a:p>
        </p:txBody>
      </p:sp>
      <p:sp>
        <p:nvSpPr>
          <p:cNvPr id="1083" name="Google Shape;1083;g5f5085ad6d_0_56"/>
          <p:cNvSpPr txBox="1">
            <a:spLocks noGrp="1"/>
          </p:cNvSpPr>
          <p:nvPr>
            <p:ph type="body" idx="8"/>
          </p:nvPr>
        </p:nvSpPr>
        <p:spPr>
          <a:xfrm>
            <a:off x="2329744" y="525023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Var is supported by Google Chrome but let isn’t.</a:t>
            </a:r>
            <a:endParaRPr/>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g5f5085ad6d_0_92"/>
          <p:cNvSpPr txBox="1">
            <a:spLocks noGrp="1"/>
          </p:cNvSpPr>
          <p:nvPr>
            <p:ph type="body" idx="1"/>
          </p:nvPr>
        </p:nvSpPr>
        <p:spPr>
          <a:xfrm>
            <a:off x="1280469" y="1281797"/>
            <a:ext cx="1698900" cy="674100"/>
          </a:xfrm>
          <a:prstGeom prst="rect">
            <a:avLst/>
          </a:prstGeom>
        </p:spPr>
        <p:txBody>
          <a:bodyPr spcFirstLastPara="1" wrap="square" lIns="91425" tIns="45700" rIns="91425" bIns="45700" anchor="t" anchorCtr="0">
            <a:noAutofit/>
          </a:bodyPr>
          <a:lstStyle/>
          <a:p>
            <a:pPr marL="0" lvl="0" indent="0" algn="ctr" rtl="0">
              <a:spcBef>
                <a:spcPts val="1000"/>
              </a:spcBef>
              <a:spcAft>
                <a:spcPct val="0"/>
              </a:spcAft>
              <a:buNone/>
            </a:pPr>
            <a:r>
              <a:rPr lang="en-US"/>
              <a:t>3</a:t>
            </a:r>
            <a:endParaRPr/>
          </a:p>
        </p:txBody>
      </p:sp>
      <p:sp>
        <p:nvSpPr>
          <p:cNvPr id="1090" name="Google Shape;1090;g5f5085ad6d_0_92"/>
          <p:cNvSpPr txBox="1">
            <a:spLocks noGrp="1"/>
          </p:cNvSpPr>
          <p:nvPr>
            <p:ph type="body" idx="2"/>
          </p:nvPr>
        </p:nvSpPr>
        <p:spPr>
          <a:xfrm>
            <a:off x="3012031" y="571937"/>
            <a:ext cx="12323700" cy="1425000"/>
          </a:xfrm>
          <a:prstGeom prst="rect">
            <a:avLst/>
          </a:prstGeom>
        </p:spPr>
        <p:txBody>
          <a:bodyPr spcFirstLastPara="1" wrap="square" lIns="91425" tIns="45700" rIns="91425" bIns="45700" anchor="ctr" anchorCtr="0">
            <a:noAutofit/>
          </a:bodyPr>
          <a:lstStyle/>
          <a:p>
            <a:pPr marL="0" lvl="0" indent="0" algn="l" rtl="0">
              <a:spcBef>
                <a:spcPts val="1000"/>
              </a:spcBef>
              <a:spcAft>
                <a:spcPct val="0"/>
              </a:spcAft>
              <a:buNone/>
            </a:pPr>
            <a:r>
              <a:rPr lang="en-US"/>
              <a:t>Which of the following statements is true about promises?</a:t>
            </a:r>
            <a:endParaRPr/>
          </a:p>
        </p:txBody>
      </p:sp>
      <p:sp>
        <p:nvSpPr>
          <p:cNvPr id="1091" name="Google Shape;1091;g5f5085ad6d_0_92"/>
          <p:cNvSpPr txBox="1">
            <a:spLocks noGrp="1"/>
          </p:cNvSpPr>
          <p:nvPr>
            <p:ph type="body" idx="3"/>
          </p:nvPr>
        </p:nvSpPr>
        <p:spPr>
          <a:xfrm>
            <a:off x="2329744" y="2788417"/>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A promise is the object of an asynchronous function.</a:t>
            </a:r>
            <a:endParaRPr/>
          </a:p>
        </p:txBody>
      </p:sp>
      <p:sp>
        <p:nvSpPr>
          <p:cNvPr id="1092" name="Google Shape;1092;g5f5085ad6d_0_92"/>
          <p:cNvSpPr txBox="1">
            <a:spLocks noGrp="1"/>
          </p:cNvSpPr>
          <p:nvPr>
            <p:ph type="body" idx="4"/>
          </p:nvPr>
        </p:nvSpPr>
        <p:spPr>
          <a:xfrm>
            <a:off x="2329744" y="360902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A promise is a container for a future value.</a:t>
            </a:r>
            <a:endParaRPr/>
          </a:p>
        </p:txBody>
      </p:sp>
      <p:sp>
        <p:nvSpPr>
          <p:cNvPr id="1093" name="Google Shape;1093;g5f5085ad6d_0_92"/>
          <p:cNvSpPr txBox="1">
            <a:spLocks noGrp="1"/>
          </p:cNvSpPr>
          <p:nvPr>
            <p:ph type="body" idx="5"/>
          </p:nvPr>
        </p:nvSpPr>
        <p:spPr>
          <a:xfrm>
            <a:off x="2329744" y="4429627"/>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A promise suspends the execution of all other functions until the async function is executed.</a:t>
            </a:r>
            <a:endParaRPr/>
          </a:p>
        </p:txBody>
      </p:sp>
      <p:sp>
        <p:nvSpPr>
          <p:cNvPr id="1094" name="Google Shape;1094;g5f5085ad6d_0_92"/>
          <p:cNvSpPr txBox="1">
            <a:spLocks noGrp="1"/>
          </p:cNvSpPr>
          <p:nvPr>
            <p:ph type="body" idx="6"/>
          </p:nvPr>
        </p:nvSpPr>
        <p:spPr>
          <a:xfrm>
            <a:off x="2329744" y="525023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If a promise is unresolved, it will return a null value.</a:t>
            </a:r>
            <a:endParaRPr/>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0" name="Google Shape;1100;g5f5085ad6d_0_115"/>
          <p:cNvSpPr txBox="1">
            <a:spLocks noGrp="1"/>
          </p:cNvSpPr>
          <p:nvPr>
            <p:ph type="body" idx="1"/>
          </p:nvPr>
        </p:nvSpPr>
        <p:spPr>
          <a:xfrm>
            <a:off x="1280469" y="1281797"/>
            <a:ext cx="1698900" cy="674100"/>
          </a:xfrm>
          <a:prstGeom prst="rect">
            <a:avLst/>
          </a:prstGeom>
        </p:spPr>
        <p:txBody>
          <a:bodyPr spcFirstLastPara="1" wrap="square" lIns="91425" tIns="45700" rIns="91425" bIns="45700" anchor="t" anchorCtr="0">
            <a:noAutofit/>
          </a:bodyPr>
          <a:lstStyle/>
          <a:p>
            <a:pPr marL="0" lvl="0" indent="0" algn="ctr" rtl="0">
              <a:spcBef>
                <a:spcPts val="1000"/>
              </a:spcBef>
              <a:spcAft>
                <a:spcPct val="0"/>
              </a:spcAft>
              <a:buNone/>
            </a:pPr>
            <a:r>
              <a:rPr lang="en-US"/>
              <a:t>3</a:t>
            </a:r>
            <a:endParaRPr/>
          </a:p>
        </p:txBody>
      </p:sp>
      <p:sp>
        <p:nvSpPr>
          <p:cNvPr id="1101" name="Google Shape;1101;g5f5085ad6d_0_115"/>
          <p:cNvSpPr txBox="1">
            <a:spLocks noGrp="1"/>
          </p:cNvSpPr>
          <p:nvPr>
            <p:ph type="body" idx="2"/>
          </p:nvPr>
        </p:nvSpPr>
        <p:spPr>
          <a:xfrm>
            <a:off x="3012031" y="571937"/>
            <a:ext cx="12323700" cy="1425000"/>
          </a:xfrm>
          <a:prstGeom prst="rect">
            <a:avLst/>
          </a:prstGeom>
        </p:spPr>
        <p:txBody>
          <a:bodyPr spcFirstLastPara="1" wrap="square" lIns="91425" tIns="45700" rIns="91425" bIns="45700" anchor="ctr" anchorCtr="0">
            <a:noAutofit/>
          </a:bodyPr>
          <a:lstStyle/>
          <a:p>
            <a:pPr marL="0" lvl="0" indent="0" algn="l" rtl="0">
              <a:spcBef>
                <a:spcPts val="1000"/>
              </a:spcBef>
              <a:spcAft>
                <a:spcPct val="0"/>
              </a:spcAft>
              <a:buNone/>
            </a:pPr>
            <a:r>
              <a:rPr lang="en-US"/>
              <a:t>Which of the following statements is true about promises?</a:t>
            </a:r>
            <a:endParaRPr/>
          </a:p>
        </p:txBody>
      </p:sp>
      <p:sp>
        <p:nvSpPr>
          <p:cNvPr id="1102" name="Google Shape;1102;g5f5085ad6d_0_115"/>
          <p:cNvSpPr txBox="1">
            <a:spLocks noGrp="1"/>
          </p:cNvSpPr>
          <p:nvPr>
            <p:ph type="body" idx="3"/>
          </p:nvPr>
        </p:nvSpPr>
        <p:spPr>
          <a:xfrm>
            <a:off x="670033" y="7935120"/>
            <a:ext cx="15194400" cy="998700"/>
          </a:xfrm>
          <a:prstGeom prst="rect">
            <a:avLst/>
          </a:prstGeom>
        </p:spPr>
        <p:txBody>
          <a:bodyPr spcFirstLastPara="1" wrap="square" lIns="91425" tIns="45700" rIns="91425" bIns="45700" anchor="t" anchorCtr="0">
            <a:noAutofit/>
          </a:bodyPr>
          <a:lstStyle/>
          <a:p>
            <a:pPr marL="0" lvl="0" indent="0" algn="l" rtl="0">
              <a:spcBef>
                <a:spcPts val="1000"/>
              </a:spcBef>
              <a:spcAft>
                <a:spcPct val="0"/>
              </a:spcAft>
              <a:buNone/>
            </a:pPr>
            <a:r>
              <a:rPr lang="en-US"/>
              <a:t>A promise is an object that is used as a placeholder for the eventual results of an asynchronous computation. It is a container that will be populated with a value in the future when the asynchronous function finishes execution.</a:t>
            </a:r>
            <a:endParaRPr/>
          </a:p>
        </p:txBody>
      </p:sp>
      <p:sp>
        <p:nvSpPr>
          <p:cNvPr id="1103" name="Google Shape;1103;g5f5085ad6d_0_115"/>
          <p:cNvSpPr txBox="1">
            <a:spLocks noGrp="1"/>
          </p:cNvSpPr>
          <p:nvPr>
            <p:ph type="body" idx="4"/>
          </p:nvPr>
        </p:nvSpPr>
        <p:spPr>
          <a:xfrm>
            <a:off x="3346904" y="7368182"/>
            <a:ext cx="9022200" cy="400200"/>
          </a:xfrm>
          <a:prstGeom prst="rect">
            <a:avLst/>
          </a:prstGeom>
        </p:spPr>
        <p:txBody>
          <a:bodyPr spcFirstLastPara="1" wrap="square" lIns="91425" tIns="0" rIns="91425" bIns="0" anchor="b" anchorCtr="0">
            <a:noAutofit/>
          </a:bodyPr>
          <a:lstStyle/>
          <a:p>
            <a:pPr marL="0" lvl="0" indent="0" algn="l" rtl="0">
              <a:spcBef>
                <a:spcPts val="1000"/>
              </a:spcBef>
              <a:spcAft>
                <a:spcPct val="0"/>
              </a:spcAft>
              <a:buNone/>
            </a:pPr>
            <a:r>
              <a:rPr lang="en-US"/>
              <a:t>b</a:t>
            </a:r>
            <a:endParaRPr/>
          </a:p>
        </p:txBody>
      </p:sp>
      <p:sp>
        <p:nvSpPr>
          <p:cNvPr id="1104" name="Google Shape;1104;g5f5085ad6d_0_115"/>
          <p:cNvSpPr txBox="1">
            <a:spLocks noGrp="1"/>
          </p:cNvSpPr>
          <p:nvPr>
            <p:ph type="body" idx="5"/>
          </p:nvPr>
        </p:nvSpPr>
        <p:spPr>
          <a:xfrm>
            <a:off x="2329744" y="2788417"/>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Clr>
                <a:schemeClr val="dk1"/>
              </a:buClr>
              <a:buSzPts val="1100"/>
              <a:buFont typeface="Arial"/>
              <a:buNone/>
            </a:pPr>
            <a:r>
              <a:rPr lang="en-US"/>
              <a:t>A promise is the object of an asynchronous function.</a:t>
            </a:r>
            <a:endParaRPr/>
          </a:p>
          <a:p>
            <a:pPr marL="0" lvl="0" indent="0" algn="l" rtl="0">
              <a:spcBef>
                <a:spcPts val="1000"/>
              </a:spcBef>
              <a:spcAft>
                <a:spcPct val="0"/>
              </a:spcAft>
              <a:buNone/>
            </a:pPr>
            <a:endParaRPr/>
          </a:p>
        </p:txBody>
      </p:sp>
      <p:sp>
        <p:nvSpPr>
          <p:cNvPr id="1105" name="Google Shape;1105;g5f5085ad6d_0_115"/>
          <p:cNvSpPr txBox="1">
            <a:spLocks noGrp="1"/>
          </p:cNvSpPr>
          <p:nvPr>
            <p:ph type="body" idx="6"/>
          </p:nvPr>
        </p:nvSpPr>
        <p:spPr>
          <a:xfrm>
            <a:off x="2329744" y="360902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Clr>
                <a:schemeClr val="dk1"/>
              </a:buClr>
              <a:buSzPts val="1100"/>
              <a:buFont typeface="Arial"/>
              <a:buNone/>
            </a:pPr>
            <a:r>
              <a:rPr lang="en-US"/>
              <a:t>A promise is a container for a future value.</a:t>
            </a:r>
            <a:endParaRPr/>
          </a:p>
          <a:p>
            <a:pPr marL="0" lvl="0" indent="0" algn="l" rtl="0">
              <a:spcBef>
                <a:spcPts val="1000"/>
              </a:spcBef>
              <a:spcAft>
                <a:spcPct val="0"/>
              </a:spcAft>
              <a:buNone/>
            </a:pPr>
            <a:endParaRPr/>
          </a:p>
        </p:txBody>
      </p:sp>
      <p:sp>
        <p:nvSpPr>
          <p:cNvPr id="1106" name="Google Shape;1106;g5f5085ad6d_0_115"/>
          <p:cNvSpPr txBox="1">
            <a:spLocks noGrp="1"/>
          </p:cNvSpPr>
          <p:nvPr>
            <p:ph type="body" idx="7"/>
          </p:nvPr>
        </p:nvSpPr>
        <p:spPr>
          <a:xfrm>
            <a:off x="2329744" y="4429627"/>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A promise suspends the execution of all other functions until the async function is executed.</a:t>
            </a:r>
            <a:endParaRPr/>
          </a:p>
        </p:txBody>
      </p:sp>
      <p:sp>
        <p:nvSpPr>
          <p:cNvPr id="1107" name="Google Shape;1107;g5f5085ad6d_0_115"/>
          <p:cNvSpPr txBox="1">
            <a:spLocks noGrp="1"/>
          </p:cNvSpPr>
          <p:nvPr>
            <p:ph type="body" idx="8"/>
          </p:nvPr>
        </p:nvSpPr>
        <p:spPr>
          <a:xfrm>
            <a:off x="2329744" y="525023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If a promise is unresolved, it will return a null value.</a:t>
            </a:r>
            <a:endParaRPr/>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pic>
        <p:nvPicPr>
          <p:cNvPr id="1113" name="Google Shape;1113;g5e2989c08b_1_64"/>
          <p:cNvPicPr preferRelativeResize="0"/>
          <p:nvPr/>
        </p:nvPicPr>
        <p:blipFill>
          <a:blip r:embed="rId3">
            <a:alphaModFix/>
          </a:blip>
          <a:stretch>
            <a:fillRect/>
          </a:stretch>
        </p:blipFill>
        <p:spPr>
          <a:xfrm>
            <a:off x="718953" y="2180405"/>
            <a:ext cx="457199" cy="525547"/>
          </a:xfrm>
          <a:prstGeom prst="rect">
            <a:avLst/>
          </a:prstGeom>
          <a:noFill/>
          <a:ln>
            <a:noFill/>
          </a:ln>
        </p:spPr>
      </p:pic>
      <p:pic>
        <p:nvPicPr>
          <p:cNvPr id="1114" name="Google Shape;1114;g5e2989c08b_1_64"/>
          <p:cNvPicPr preferRelativeResize="0"/>
          <p:nvPr/>
        </p:nvPicPr>
        <p:blipFill>
          <a:blip r:embed="rId3">
            <a:alphaModFix/>
          </a:blip>
          <a:stretch>
            <a:fillRect/>
          </a:stretch>
        </p:blipFill>
        <p:spPr>
          <a:xfrm>
            <a:off x="718952" y="3548965"/>
            <a:ext cx="457199" cy="525547"/>
          </a:xfrm>
          <a:prstGeom prst="rect">
            <a:avLst/>
          </a:prstGeom>
          <a:noFill/>
          <a:ln>
            <a:noFill/>
          </a:ln>
        </p:spPr>
      </p:pic>
      <p:pic>
        <p:nvPicPr>
          <p:cNvPr id="1115" name="Google Shape;1115;g5e2989c08b_1_64"/>
          <p:cNvPicPr preferRelativeResize="0"/>
          <p:nvPr/>
        </p:nvPicPr>
        <p:blipFill>
          <a:blip r:embed="rId3">
            <a:alphaModFix/>
          </a:blip>
          <a:stretch>
            <a:fillRect/>
          </a:stretch>
        </p:blipFill>
        <p:spPr>
          <a:xfrm>
            <a:off x="718951" y="4919959"/>
            <a:ext cx="457199" cy="525547"/>
          </a:xfrm>
          <a:prstGeom prst="rect">
            <a:avLst/>
          </a:prstGeom>
          <a:noFill/>
          <a:ln>
            <a:noFill/>
          </a:ln>
        </p:spPr>
      </p:pic>
      <p:pic>
        <p:nvPicPr>
          <p:cNvPr id="1116" name="Google Shape;1116;g5e2989c08b_1_64"/>
          <p:cNvPicPr preferRelativeResize="0"/>
          <p:nvPr/>
        </p:nvPicPr>
        <p:blipFill>
          <a:blip r:embed="rId3">
            <a:alphaModFix/>
          </a:blip>
          <a:stretch>
            <a:fillRect/>
          </a:stretch>
        </p:blipFill>
        <p:spPr>
          <a:xfrm>
            <a:off x="718950" y="6292203"/>
            <a:ext cx="457199" cy="525547"/>
          </a:xfrm>
          <a:prstGeom prst="rect">
            <a:avLst/>
          </a:prstGeom>
          <a:noFill/>
          <a:ln>
            <a:noFill/>
          </a:ln>
        </p:spPr>
      </p:pic>
      <p:sp>
        <p:nvSpPr>
          <p:cNvPr id="1117" name="Google Shape;1117;g5e2989c08b_1_64"/>
          <p:cNvSpPr txBox="1">
            <a:spLocks noGrp="1"/>
          </p:cNvSpPr>
          <p:nvPr>
            <p:ph type="body" idx="1"/>
          </p:nvPr>
        </p:nvSpPr>
        <p:spPr>
          <a:xfrm>
            <a:off x="1470668" y="2127850"/>
            <a:ext cx="8229600" cy="6306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1000"/>
              </a:spcBef>
              <a:spcAft>
                <a:spcPct val="0"/>
              </a:spcAft>
              <a:buSzPts val="2800"/>
              <a:buFont typeface="Arial"/>
              <a:buNone/>
            </a:pPr>
            <a:r>
              <a:rPr lang="en-US"/>
              <a:t>ES6 introduced array helper methods</a:t>
            </a:r>
            <a:endParaRPr/>
          </a:p>
        </p:txBody>
      </p:sp>
      <p:sp>
        <p:nvSpPr>
          <p:cNvPr id="1118" name="Google Shape;1118;g5e2989c08b_1_64"/>
          <p:cNvSpPr txBox="1">
            <a:spLocks noGrp="1"/>
          </p:cNvSpPr>
          <p:nvPr>
            <p:ph type="body" idx="2"/>
          </p:nvPr>
        </p:nvSpPr>
        <p:spPr>
          <a:xfrm>
            <a:off x="1470668" y="3476597"/>
            <a:ext cx="8229600" cy="6306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ct val="0"/>
              </a:spcAft>
              <a:buClr>
                <a:schemeClr val="dk1"/>
              </a:buClr>
              <a:buSzPts val="1100"/>
              <a:buFont typeface="Arial"/>
              <a:buNone/>
            </a:pPr>
            <a:r>
              <a:rPr lang="en-US"/>
              <a:t>Let can be used to declare block-scoped variables</a:t>
            </a:r>
            <a:endParaRPr/>
          </a:p>
          <a:p>
            <a:pPr marL="0" lvl="0" indent="0" algn="l" rtl="0">
              <a:lnSpc>
                <a:spcPct val="90000"/>
              </a:lnSpc>
              <a:spcBef>
                <a:spcPts val="1000"/>
              </a:spcBef>
              <a:spcAft>
                <a:spcPct val="0"/>
              </a:spcAft>
              <a:buSzPts val="2800"/>
              <a:buNone/>
            </a:pPr>
            <a:endParaRPr/>
          </a:p>
        </p:txBody>
      </p:sp>
      <p:sp>
        <p:nvSpPr>
          <p:cNvPr id="1119" name="Google Shape;1119;g5e2989c08b_1_64"/>
          <p:cNvSpPr txBox="1">
            <a:spLocks noGrp="1"/>
          </p:cNvSpPr>
          <p:nvPr>
            <p:ph type="body" idx="3"/>
          </p:nvPr>
        </p:nvSpPr>
        <p:spPr>
          <a:xfrm>
            <a:off x="1470668" y="4825345"/>
            <a:ext cx="8229600" cy="6306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ct val="0"/>
              </a:spcAft>
              <a:buSzPts val="2800"/>
              <a:buNone/>
            </a:pPr>
            <a:r>
              <a:rPr lang="en-US"/>
              <a:t>Rest allows array and object destructuring in JavaScript</a:t>
            </a:r>
            <a:endParaRPr/>
          </a:p>
        </p:txBody>
      </p:sp>
      <p:sp>
        <p:nvSpPr>
          <p:cNvPr id="1120" name="Google Shape;1120;g5e2989c08b_1_64"/>
          <p:cNvSpPr txBox="1">
            <a:spLocks noGrp="1"/>
          </p:cNvSpPr>
          <p:nvPr>
            <p:ph type="body" idx="4"/>
          </p:nvPr>
        </p:nvSpPr>
        <p:spPr>
          <a:xfrm>
            <a:off x="1470668" y="6174092"/>
            <a:ext cx="8229600" cy="6306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ct val="0"/>
              </a:spcAft>
              <a:buClr>
                <a:schemeClr val="dk1"/>
              </a:buClr>
              <a:buSzPts val="1100"/>
              <a:buFont typeface="Arial"/>
              <a:buNone/>
            </a:pPr>
            <a:r>
              <a:rPr lang="en-US"/>
              <a:t>Classes, promises, and modules are available in ES6</a:t>
            </a:r>
            <a:endParaRPr/>
          </a:p>
          <a:p>
            <a:pPr marL="0" lvl="0" indent="0" algn="l" rtl="0">
              <a:lnSpc>
                <a:spcPct val="90000"/>
              </a:lnSpc>
              <a:spcBef>
                <a:spcPts val="1000"/>
              </a:spcBef>
              <a:spcAft>
                <a:spcPct val="0"/>
              </a:spcAft>
              <a:buSzPts val="2800"/>
              <a:buNone/>
            </a:pPr>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g5e1303af11_0_48"/>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4400"/>
              <a:buNone/>
            </a:pPr>
            <a:r>
              <a:rPr lang="en-US"/>
              <a:t>Introduction to ES6</a:t>
            </a:r>
            <a:endParaRPr/>
          </a:p>
        </p:txBody>
      </p:sp>
      <p:pic>
        <p:nvPicPr>
          <p:cNvPr id="439" name="Google Shape;439;g5e1303af11_0_48"/>
          <p:cNvPicPr preferRelativeResize="0"/>
          <p:nvPr/>
        </p:nvPicPr>
        <p:blipFill>
          <a:blip r:embed="rId3">
            <a:alphaModFix/>
          </a:blip>
          <a:stretch>
            <a:fillRect/>
          </a:stretch>
        </p:blipFill>
        <p:spPr>
          <a:xfrm>
            <a:off x="5750800" y="760650"/>
            <a:ext cx="4913524" cy="365750"/>
          </a:xfrm>
          <a:prstGeom prst="rect">
            <a:avLst/>
          </a:prstGeom>
          <a:noFill/>
          <a:ln>
            <a:noFill/>
          </a:ln>
        </p:spPr>
      </p:pic>
      <p:sp>
        <p:nvSpPr>
          <p:cNvPr id="440" name="Google Shape;440;g5e1303af11_0_48"/>
          <p:cNvSpPr txBox="1">
            <a:spLocks noGrp="1"/>
          </p:cNvSpPr>
          <p:nvPr>
            <p:ph type="body" idx="1"/>
          </p:nvPr>
        </p:nvSpPr>
        <p:spPr>
          <a:xfrm>
            <a:off x="1598775" y="1730725"/>
            <a:ext cx="11357100" cy="3305700"/>
          </a:xfrm>
          <a:prstGeom prst="rect">
            <a:avLst/>
          </a:prstGeom>
          <a:noFill/>
          <a:ln>
            <a:noFill/>
          </a:ln>
        </p:spPr>
        <p:txBody>
          <a:bodyPr spcFirstLastPara="1" wrap="square" lIns="91425" tIns="0" rIns="91425" bIns="0" anchor="t" anchorCtr="0">
            <a:noAutofit/>
          </a:bodyPr>
          <a:lstStyle/>
          <a:p>
            <a:pPr marL="457200" lvl="0" indent="-406400" algn="l" rtl="0">
              <a:lnSpc>
                <a:spcPct val="115000"/>
              </a:lnSpc>
              <a:spcBef>
                <a:spcPts val="1000"/>
              </a:spcBef>
              <a:spcAft>
                <a:spcPct val="0"/>
              </a:spcAft>
              <a:buSzPts val="2800"/>
              <a:buChar char="•"/>
            </a:pPr>
            <a:r>
              <a:rPr lang="en-US"/>
              <a:t>ES6 is a major update to JavaScript and includes dozens of new features.</a:t>
            </a:r>
            <a:endParaRPr/>
          </a:p>
          <a:p>
            <a:pPr marL="457200" lvl="0" indent="-406400" algn="l" rtl="0">
              <a:lnSpc>
                <a:spcPct val="115000"/>
              </a:lnSpc>
              <a:spcBef>
                <a:spcPct val="0"/>
              </a:spcBef>
              <a:spcAft>
                <a:spcPct val="0"/>
              </a:spcAft>
              <a:buSzPts val="2800"/>
              <a:buChar char="•"/>
            </a:pPr>
            <a:r>
              <a:rPr lang="en-US"/>
              <a:t>It is officially called ECMAScript2015.</a:t>
            </a:r>
            <a:endParaRPr/>
          </a:p>
          <a:p>
            <a:pPr marL="457200" lvl="0" indent="-406400" algn="l" rtl="0">
              <a:lnSpc>
                <a:spcPct val="115000"/>
              </a:lnSpc>
              <a:spcBef>
                <a:spcPct val="0"/>
              </a:spcBef>
              <a:spcAft>
                <a:spcPct val="0"/>
              </a:spcAft>
              <a:buSzPts val="2800"/>
              <a:buChar char="•"/>
            </a:pPr>
            <a:r>
              <a:rPr lang="en-US"/>
              <a:t>It is the sixth version of the ECMAScript programming language.</a:t>
            </a:r>
            <a:endParaRPr/>
          </a:p>
          <a:p>
            <a:pPr marL="457200" lvl="0" indent="-406400" algn="l" rtl="0">
              <a:lnSpc>
                <a:spcPct val="115000"/>
              </a:lnSpc>
              <a:spcBef>
                <a:spcPct val="0"/>
              </a:spcBef>
              <a:spcAft>
                <a:spcPct val="0"/>
              </a:spcAft>
              <a:buSzPts val="2800"/>
              <a:buChar char="•"/>
            </a:pPr>
            <a:r>
              <a:rPr lang="en-US"/>
              <a:t>It helps you write faster, cleaner, expressive, and more efficient code.</a:t>
            </a:r>
            <a:endParaRPr/>
          </a:p>
          <a:p>
            <a:pPr marL="457200" lvl="0" indent="-406400" algn="l" rtl="0">
              <a:lnSpc>
                <a:spcPct val="115000"/>
              </a:lnSpc>
              <a:spcBef>
                <a:spcPct val="0"/>
              </a:spcBef>
              <a:spcAft>
                <a:spcPct val="0"/>
              </a:spcAft>
              <a:buSzPts val="2800"/>
              <a:buChar char="•"/>
            </a:pPr>
            <a:r>
              <a:rPr lang="en-US"/>
              <a:t>It has added significant new syntax for writing complex apps like classes and modules.</a:t>
            </a:r>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g5e1303af11_0_1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4400"/>
              <a:buNone/>
            </a:pPr>
            <a:r>
              <a:rPr lang="en-US"/>
              <a:t>Introduction to ES6</a:t>
            </a:r>
            <a:endParaRPr/>
          </a:p>
        </p:txBody>
      </p:sp>
      <p:pic>
        <p:nvPicPr>
          <p:cNvPr id="446" name="Google Shape;446;g5e1303af11_0_134"/>
          <p:cNvPicPr preferRelativeResize="0"/>
          <p:nvPr/>
        </p:nvPicPr>
        <p:blipFill>
          <a:blip r:embed="rId3">
            <a:alphaModFix/>
          </a:blip>
          <a:stretch>
            <a:fillRect/>
          </a:stretch>
        </p:blipFill>
        <p:spPr>
          <a:xfrm>
            <a:off x="5754475" y="760650"/>
            <a:ext cx="4740824" cy="365750"/>
          </a:xfrm>
          <a:prstGeom prst="rect">
            <a:avLst/>
          </a:prstGeom>
          <a:noFill/>
          <a:ln>
            <a:noFill/>
          </a:ln>
        </p:spPr>
      </p:pic>
      <p:sp>
        <p:nvSpPr>
          <p:cNvPr id="447" name="Google Shape;447;g5e1303af11_0_134"/>
          <p:cNvSpPr txBox="1">
            <a:spLocks noGrp="1"/>
          </p:cNvSpPr>
          <p:nvPr>
            <p:ph type="body" idx="1"/>
          </p:nvPr>
        </p:nvSpPr>
        <p:spPr>
          <a:xfrm>
            <a:off x="1598799" y="2325625"/>
            <a:ext cx="9201300" cy="548700"/>
          </a:xfrm>
          <a:prstGeom prst="rect">
            <a:avLst/>
          </a:prstGeom>
          <a:noFill/>
          <a:ln>
            <a:noFill/>
          </a:ln>
        </p:spPr>
        <p:txBody>
          <a:bodyPr spcFirstLastPara="1" wrap="square" lIns="91425" tIns="0" rIns="91425" bIns="0" anchor="t" anchorCtr="0">
            <a:noAutofit/>
          </a:bodyPr>
          <a:lstStyle/>
          <a:p>
            <a:pPr marL="457200" lvl="0" indent="-406400" algn="l" rtl="0">
              <a:lnSpc>
                <a:spcPct val="115000"/>
              </a:lnSpc>
              <a:spcBef>
                <a:spcPts val="1000"/>
              </a:spcBef>
              <a:spcAft>
                <a:spcPct val="0"/>
              </a:spcAft>
              <a:buSzPts val="2800"/>
              <a:buChar char="•"/>
            </a:pPr>
            <a:r>
              <a:rPr lang="en-US"/>
              <a:t>ECMAScript is a scripting language specification.</a:t>
            </a:r>
            <a:endParaRPr/>
          </a:p>
          <a:p>
            <a:pPr marL="457200" lvl="0" indent="-406400" algn="l" rtl="0">
              <a:lnSpc>
                <a:spcPct val="115000"/>
              </a:lnSpc>
              <a:spcBef>
                <a:spcPct val="0"/>
              </a:spcBef>
              <a:spcAft>
                <a:spcPct val="0"/>
              </a:spcAft>
              <a:buSzPts val="2800"/>
              <a:buChar char="•"/>
            </a:pPr>
            <a:r>
              <a:rPr lang="en-US"/>
              <a:t>The first edition of ECMAScript was published in 1997.</a:t>
            </a:r>
            <a:endParaRPr/>
          </a:p>
          <a:p>
            <a:pPr marL="457200" lvl="0" indent="-406400" algn="l" rtl="0">
              <a:lnSpc>
                <a:spcPct val="115000"/>
              </a:lnSpc>
              <a:spcBef>
                <a:spcPct val="0"/>
              </a:spcBef>
              <a:spcAft>
                <a:spcPct val="0"/>
              </a:spcAft>
              <a:buSzPts val="2800"/>
              <a:buChar char="•"/>
            </a:pPr>
            <a:r>
              <a:rPr lang="en-US"/>
              <a:t>Javascript is the best known implementation of ECMAScript.</a:t>
            </a:r>
            <a:endParaRPr/>
          </a:p>
          <a:p>
            <a:pPr marL="457200" lvl="0" indent="-406400" algn="l" rtl="0">
              <a:lnSpc>
                <a:spcPct val="115000"/>
              </a:lnSpc>
              <a:spcBef>
                <a:spcPct val="0"/>
              </a:spcBef>
              <a:spcAft>
                <a:spcPct val="0"/>
              </a:spcAft>
              <a:buSzPts val="2800"/>
              <a:buChar char="•"/>
            </a:pPr>
            <a:r>
              <a:rPr lang="en-US"/>
              <a:t>ES5 was published in 2009 followed by ES5.1 in 2011.</a:t>
            </a:r>
            <a:endParaRPr/>
          </a:p>
          <a:p>
            <a:pPr marL="457200" lvl="0" indent="-406400" algn="l" rtl="0">
              <a:lnSpc>
                <a:spcPct val="115000"/>
              </a:lnSpc>
              <a:spcBef>
                <a:spcPct val="0"/>
              </a:spcBef>
              <a:spcAft>
                <a:spcPct val="0"/>
              </a:spcAft>
              <a:buSzPts val="2800"/>
              <a:buChar char="•"/>
            </a:pPr>
            <a:r>
              <a:rPr lang="en-US"/>
              <a:t>ES6 was published in 2015 and is also called ES6 Harmony.</a:t>
            </a:r>
            <a:endParaRPr/>
          </a:p>
          <a:p>
            <a:pPr marL="457200" lvl="0" indent="0" algn="l" rtl="0">
              <a:lnSpc>
                <a:spcPct val="115000"/>
              </a:lnSpc>
              <a:spcBef>
                <a:spcPts val="1000"/>
              </a:spcBef>
              <a:spcAft>
                <a:spcPct val="0"/>
              </a:spcAft>
              <a:buNone/>
            </a:pPr>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g5e1303af11_0_162"/>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4400"/>
              <a:buNone/>
            </a:pPr>
            <a:r>
              <a:rPr lang="en-US"/>
              <a:t>ES6: Evolution</a:t>
            </a:r>
            <a:endParaRPr/>
          </a:p>
        </p:txBody>
      </p:sp>
      <p:pic>
        <p:nvPicPr>
          <p:cNvPr id="453" name="Google Shape;453;g5e1303af11_0_162"/>
          <p:cNvPicPr preferRelativeResize="0"/>
          <p:nvPr/>
        </p:nvPicPr>
        <p:blipFill>
          <a:blip r:embed="rId3">
            <a:alphaModFix/>
          </a:blip>
          <a:stretch>
            <a:fillRect/>
          </a:stretch>
        </p:blipFill>
        <p:spPr>
          <a:xfrm>
            <a:off x="5905050" y="760650"/>
            <a:ext cx="4450801" cy="365750"/>
          </a:xfrm>
          <a:prstGeom prst="rect">
            <a:avLst/>
          </a:prstGeom>
          <a:noFill/>
          <a:ln>
            <a:noFill/>
          </a:ln>
        </p:spPr>
      </p:pic>
      <p:pic>
        <p:nvPicPr>
          <p:cNvPr id="454" name="Google Shape;454;g5e1303af11_0_162"/>
          <p:cNvPicPr preferRelativeResize="0"/>
          <p:nvPr/>
        </p:nvPicPr>
        <p:blipFill>
          <a:blip r:embed="rId4">
            <a:alphaModFix/>
          </a:blip>
          <a:stretch>
            <a:fillRect/>
          </a:stretch>
        </p:blipFill>
        <p:spPr>
          <a:xfrm>
            <a:off x="2818075" y="2556161"/>
            <a:ext cx="10666201" cy="5250872"/>
          </a:xfrm>
          <a:prstGeom prst="rect">
            <a:avLst/>
          </a:prstGeom>
          <a:noFill/>
          <a:ln>
            <a:noFill/>
          </a:ln>
        </p:spPr>
      </p:pic>
      <p:sp>
        <p:nvSpPr>
          <p:cNvPr id="455" name="Google Shape;455;g5e1303af11_0_162"/>
          <p:cNvSpPr txBox="1"/>
          <p:nvPr/>
        </p:nvSpPr>
        <p:spPr>
          <a:xfrm>
            <a:off x="1696600" y="1733325"/>
            <a:ext cx="11259300" cy="365700"/>
          </a:xfrm>
          <a:prstGeom prst="rect">
            <a:avLst/>
          </a:prstGeom>
          <a:noFill/>
          <a:ln>
            <a:noFill/>
          </a:ln>
        </p:spPr>
        <p:txBody>
          <a:bodyPr spcFirstLastPara="1" wrap="square" lIns="91425" tIns="91425" rIns="91425" bIns="91425" anchor="t" anchorCtr="0">
            <a:noAutofit/>
          </a:bodyPr>
          <a:lstStyle/>
          <a:p>
            <a:pPr marL="0" lvl="0" indent="0" algn="l" rtl="0">
              <a:spcBef>
                <a:spcPct val="0"/>
              </a:spcBef>
              <a:spcAft>
                <a:spcPct val="0"/>
              </a:spcAft>
              <a:buNone/>
            </a:pPr>
            <a:r>
              <a:rPr lang="en-US" sz="2200">
                <a:latin typeface="Open Sans"/>
                <a:ea typeface="Open Sans"/>
                <a:cs typeface="Open Sans"/>
                <a:sym typeface="Open Sans"/>
              </a:rPr>
              <a:t>The picture below depicts the evolution of ECMAScript over the years.</a:t>
            </a:r>
            <a:endParaRPr sz="2200">
              <a:latin typeface="Open Sans"/>
              <a:ea typeface="Open Sans"/>
              <a:cs typeface="Open Sans"/>
              <a:sym typeface="Open Sans"/>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g5e1303af11_0_193"/>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4400"/>
              <a:buNone/>
            </a:pPr>
            <a:r>
              <a:rPr lang="en-US"/>
              <a:t>ES6: Under the Hood</a:t>
            </a:r>
            <a:endParaRPr/>
          </a:p>
        </p:txBody>
      </p:sp>
      <p:pic>
        <p:nvPicPr>
          <p:cNvPr id="461" name="Google Shape;461;g5e1303af11_0_193"/>
          <p:cNvPicPr preferRelativeResize="0"/>
          <p:nvPr/>
        </p:nvPicPr>
        <p:blipFill>
          <a:blip r:embed="rId3">
            <a:alphaModFix/>
          </a:blip>
          <a:stretch>
            <a:fillRect/>
          </a:stretch>
        </p:blipFill>
        <p:spPr>
          <a:xfrm>
            <a:off x="5584625" y="760650"/>
            <a:ext cx="5111824" cy="365750"/>
          </a:xfrm>
          <a:prstGeom prst="rect">
            <a:avLst/>
          </a:prstGeom>
          <a:noFill/>
          <a:ln>
            <a:noFill/>
          </a:ln>
        </p:spPr>
      </p:pic>
      <p:pic>
        <p:nvPicPr>
          <p:cNvPr id="462" name="Google Shape;462;g5e1303af11_0_193"/>
          <p:cNvPicPr preferRelativeResize="0"/>
          <p:nvPr/>
        </p:nvPicPr>
        <p:blipFill>
          <a:blip r:embed="rId4">
            <a:alphaModFix/>
          </a:blip>
          <a:stretch>
            <a:fillRect/>
          </a:stretch>
        </p:blipFill>
        <p:spPr>
          <a:xfrm>
            <a:off x="1984838" y="2966326"/>
            <a:ext cx="12286225" cy="3211350"/>
          </a:xfrm>
          <a:prstGeom prst="rect">
            <a:avLst/>
          </a:prstGeom>
          <a:noFill/>
          <a:ln>
            <a:noFill/>
          </a:ln>
        </p:spPr>
      </p:pic>
      <p:sp>
        <p:nvSpPr>
          <p:cNvPr id="463" name="Google Shape;463;g5e1303af11_0_193"/>
          <p:cNvSpPr txBox="1"/>
          <p:nvPr/>
        </p:nvSpPr>
        <p:spPr>
          <a:xfrm>
            <a:off x="1696600" y="1733325"/>
            <a:ext cx="11259300" cy="365700"/>
          </a:xfrm>
          <a:prstGeom prst="rect">
            <a:avLst/>
          </a:prstGeom>
          <a:noFill/>
          <a:ln>
            <a:noFill/>
          </a:ln>
        </p:spPr>
        <p:txBody>
          <a:bodyPr spcFirstLastPara="1" wrap="square" lIns="91425" tIns="91425" rIns="91425" bIns="91425" anchor="t" anchorCtr="0">
            <a:noAutofit/>
          </a:bodyPr>
          <a:lstStyle/>
          <a:p>
            <a:pPr marL="0" lvl="0" indent="0" algn="l" rtl="0">
              <a:spcBef>
                <a:spcPct val="0"/>
              </a:spcBef>
              <a:spcAft>
                <a:spcPct val="0"/>
              </a:spcAft>
              <a:buNone/>
            </a:pPr>
            <a:r>
              <a:rPr lang="en-US" sz="2200">
                <a:latin typeface="Open Sans"/>
                <a:ea typeface="Open Sans"/>
                <a:cs typeface="Open Sans"/>
                <a:sym typeface="Open Sans"/>
              </a:rPr>
              <a:t>The picture below shows how the ES6 code works under the hood.</a:t>
            </a:r>
            <a:endParaRPr sz="2200">
              <a:latin typeface="Open Sans"/>
              <a:ea typeface="Open Sans"/>
              <a:cs typeface="Open Sans"/>
              <a:sym typeface="Open Sans"/>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g5e53520054_1_1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4400"/>
              <a:buNone/>
            </a:pPr>
            <a:r>
              <a:rPr lang="en-US"/>
              <a:t>ES6 Features</a:t>
            </a:r>
            <a:endParaRPr/>
          </a:p>
        </p:txBody>
      </p:sp>
      <p:pic>
        <p:nvPicPr>
          <p:cNvPr id="469" name="Google Shape;469;g5e53520054_1_19"/>
          <p:cNvPicPr preferRelativeResize="0"/>
          <p:nvPr/>
        </p:nvPicPr>
        <p:blipFill>
          <a:blip r:embed="rId3">
            <a:alphaModFix/>
          </a:blip>
          <a:stretch>
            <a:fillRect/>
          </a:stretch>
        </p:blipFill>
        <p:spPr>
          <a:xfrm>
            <a:off x="6325525" y="760650"/>
            <a:ext cx="3781525" cy="365750"/>
          </a:xfrm>
          <a:prstGeom prst="rect">
            <a:avLst/>
          </a:prstGeom>
          <a:noFill/>
          <a:ln>
            <a:noFill/>
          </a:ln>
        </p:spPr>
      </p:pic>
      <p:sp>
        <p:nvSpPr>
          <p:cNvPr id="470" name="Google Shape;470;g5e53520054_1_19"/>
          <p:cNvSpPr txBox="1">
            <a:spLocks noGrp="1"/>
          </p:cNvSpPr>
          <p:nvPr>
            <p:ph type="body" idx="1"/>
          </p:nvPr>
        </p:nvSpPr>
        <p:spPr>
          <a:xfrm>
            <a:off x="1598800" y="1586575"/>
            <a:ext cx="10960500" cy="5046300"/>
          </a:xfrm>
          <a:prstGeom prst="rect">
            <a:avLst/>
          </a:prstGeom>
          <a:noFill/>
          <a:ln>
            <a:noFill/>
          </a:ln>
        </p:spPr>
        <p:txBody>
          <a:bodyPr spcFirstLastPara="1" wrap="square" lIns="91425" tIns="0" rIns="91425" bIns="0" anchor="t" anchorCtr="0">
            <a:noAutofit/>
          </a:bodyPr>
          <a:lstStyle/>
          <a:p>
            <a:pPr marL="0" lvl="0" indent="0" algn="l" rtl="0">
              <a:lnSpc>
                <a:spcPct val="115000"/>
              </a:lnSpc>
              <a:spcBef>
                <a:spcPts val="1000"/>
              </a:spcBef>
              <a:spcAft>
                <a:spcPct val="0"/>
              </a:spcAft>
              <a:buNone/>
            </a:pPr>
            <a:r>
              <a:rPr lang="en-US">
                <a:solidFill>
                  <a:srgbClr val="434343"/>
                </a:solidFill>
              </a:rPr>
              <a:t>Some popular ES6 features:</a:t>
            </a:r>
            <a:endParaRPr>
              <a:solidFill>
                <a:srgbClr val="434343"/>
              </a:solidFill>
            </a:endParaRPr>
          </a:p>
          <a:p>
            <a:pPr marL="457200" lvl="0" indent="-368300" algn="l" rtl="0">
              <a:lnSpc>
                <a:spcPct val="115000"/>
              </a:lnSpc>
              <a:spcBef>
                <a:spcPts val="100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Array helper methods</a:t>
            </a:r>
            <a:endParaRPr sz="2200">
              <a:solidFill>
                <a:srgbClr val="434343"/>
              </a:solidFill>
              <a:latin typeface="Open Sans"/>
              <a:ea typeface="Open Sans"/>
              <a:cs typeface="Open Sans"/>
              <a:sym typeface="Open Sans"/>
            </a:endParaRPr>
          </a:p>
          <a:p>
            <a:pPr marL="457200" lvl="0"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Let and Const</a:t>
            </a:r>
            <a:endParaRPr sz="2200">
              <a:solidFill>
                <a:srgbClr val="434343"/>
              </a:solidFill>
              <a:latin typeface="Open Sans"/>
              <a:ea typeface="Open Sans"/>
              <a:cs typeface="Open Sans"/>
              <a:sym typeface="Open Sans"/>
            </a:endParaRPr>
          </a:p>
          <a:p>
            <a:pPr marL="457200" lvl="0"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Template literals</a:t>
            </a:r>
            <a:endParaRPr sz="2200">
              <a:solidFill>
                <a:srgbClr val="434343"/>
              </a:solidFill>
              <a:latin typeface="Open Sans"/>
              <a:ea typeface="Open Sans"/>
              <a:cs typeface="Open Sans"/>
              <a:sym typeface="Open Sans"/>
            </a:endParaRPr>
          </a:p>
          <a:p>
            <a:pPr marL="457200" lvl="0"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Arrow functions</a:t>
            </a:r>
            <a:endParaRPr sz="2200">
              <a:solidFill>
                <a:srgbClr val="434343"/>
              </a:solidFill>
              <a:latin typeface="Open Sans"/>
              <a:ea typeface="Open Sans"/>
              <a:cs typeface="Open Sans"/>
              <a:sym typeface="Open Sans"/>
            </a:endParaRPr>
          </a:p>
          <a:p>
            <a:pPr marL="457200" lvl="0"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Default function parameters</a:t>
            </a:r>
            <a:endParaRPr sz="2200">
              <a:solidFill>
                <a:srgbClr val="434343"/>
              </a:solidFill>
              <a:latin typeface="Open Sans"/>
              <a:ea typeface="Open Sans"/>
              <a:cs typeface="Open Sans"/>
              <a:sym typeface="Open Sans"/>
            </a:endParaRPr>
          </a:p>
          <a:p>
            <a:pPr marL="457200" lvl="0"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Rest and Spread</a:t>
            </a:r>
            <a:endParaRPr sz="2200">
              <a:solidFill>
                <a:srgbClr val="434343"/>
              </a:solidFill>
              <a:latin typeface="Open Sans"/>
              <a:ea typeface="Open Sans"/>
              <a:cs typeface="Open Sans"/>
              <a:sym typeface="Open Sans"/>
            </a:endParaRPr>
          </a:p>
          <a:p>
            <a:pPr marL="457200" lvl="0"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Destructuring</a:t>
            </a:r>
            <a:endParaRPr sz="2200">
              <a:solidFill>
                <a:srgbClr val="434343"/>
              </a:solidFill>
              <a:latin typeface="Open Sans"/>
              <a:ea typeface="Open Sans"/>
              <a:cs typeface="Open Sans"/>
              <a:sym typeface="Open Sans"/>
            </a:endParaRPr>
          </a:p>
          <a:p>
            <a:pPr marL="457200" lvl="0"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Classes</a:t>
            </a:r>
            <a:endParaRPr sz="2200">
              <a:solidFill>
                <a:srgbClr val="434343"/>
              </a:solidFill>
              <a:latin typeface="Open Sans"/>
              <a:ea typeface="Open Sans"/>
              <a:cs typeface="Open Sans"/>
              <a:sym typeface="Open Sans"/>
            </a:endParaRPr>
          </a:p>
          <a:p>
            <a:pPr marL="457200" lvl="0"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Promises</a:t>
            </a:r>
            <a:endParaRPr sz="2200">
              <a:solidFill>
                <a:srgbClr val="434343"/>
              </a:solidFill>
              <a:latin typeface="Open Sans"/>
              <a:ea typeface="Open Sans"/>
              <a:cs typeface="Open Sans"/>
              <a:sym typeface="Open Sans"/>
            </a:endParaRPr>
          </a:p>
          <a:p>
            <a:pPr marL="457200" lvl="0"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Modules</a:t>
            </a:r>
            <a:endParaRPr sz="2200">
              <a:solidFill>
                <a:srgbClr val="434343"/>
              </a:solidFill>
              <a:latin typeface="Open Sans"/>
              <a:ea typeface="Open Sans"/>
              <a:cs typeface="Open Sans"/>
              <a:sym typeface="Open Sans"/>
            </a:endParaRPr>
          </a:p>
          <a:p>
            <a:pPr marL="457200" lvl="0"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Fetch</a:t>
            </a:r>
            <a:endParaRPr sz="2200">
              <a:solidFill>
                <a:srgbClr val="434343"/>
              </a:solidFill>
              <a:latin typeface="Open Sans"/>
              <a:ea typeface="Open Sans"/>
              <a:cs typeface="Open Sans"/>
              <a:sym typeface="Open Sans"/>
            </a:endParaRPr>
          </a:p>
          <a:p>
            <a:pPr marL="0" lvl="0" indent="0" algn="l" rtl="0">
              <a:lnSpc>
                <a:spcPct val="115000"/>
              </a:lnSpc>
              <a:spcBef>
                <a:spcPts val="1000"/>
              </a:spcBef>
              <a:spcAft>
                <a:spcPct val="0"/>
              </a:spcAft>
              <a:buSzPts val="2800"/>
              <a:buFont typeface="Arial"/>
              <a:buNone/>
            </a:pPr>
            <a:endParaRPr>
              <a:solidFill>
                <a:srgbClr val="434343"/>
              </a:solidFill>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g5e1303af11_0_224"/>
          <p:cNvSpPr txBox="1">
            <a:spLocks noGrp="1"/>
          </p:cNvSpPr>
          <p:nvPr>
            <p:ph type="body" idx="1"/>
          </p:nvPr>
        </p:nvSpPr>
        <p:spPr>
          <a:xfrm>
            <a:off x="0" y="4114800"/>
            <a:ext cx="162561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ct val="0"/>
              </a:spcAft>
              <a:buSzPts val="2800"/>
              <a:buNone/>
            </a:pPr>
            <a:r>
              <a:rPr lang="en-US"/>
              <a:t>Array Helper Methods</a:t>
            </a:r>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g5e1313e395_0_2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4400"/>
              <a:buNone/>
            </a:pPr>
            <a:r>
              <a:rPr lang="en-US"/>
              <a:t>Array Helper Methods</a:t>
            </a:r>
            <a:endParaRPr/>
          </a:p>
        </p:txBody>
      </p:sp>
      <p:pic>
        <p:nvPicPr>
          <p:cNvPr id="481" name="Google Shape;481;g5e1313e395_0_21"/>
          <p:cNvPicPr preferRelativeResize="0"/>
          <p:nvPr/>
        </p:nvPicPr>
        <p:blipFill>
          <a:blip r:embed="rId3">
            <a:alphaModFix/>
          </a:blip>
          <a:stretch>
            <a:fillRect/>
          </a:stretch>
        </p:blipFill>
        <p:spPr>
          <a:xfrm>
            <a:off x="5422125" y="760650"/>
            <a:ext cx="5398276" cy="365750"/>
          </a:xfrm>
          <a:prstGeom prst="rect">
            <a:avLst/>
          </a:prstGeom>
          <a:noFill/>
          <a:ln>
            <a:noFill/>
          </a:ln>
        </p:spPr>
      </p:pic>
      <p:sp>
        <p:nvSpPr>
          <p:cNvPr id="482" name="Google Shape;482;g5e1313e395_0_21"/>
          <p:cNvSpPr txBox="1">
            <a:spLocks noGrp="1"/>
          </p:cNvSpPr>
          <p:nvPr>
            <p:ph type="body" idx="1"/>
          </p:nvPr>
        </p:nvSpPr>
        <p:spPr>
          <a:xfrm>
            <a:off x="1532700" y="1444275"/>
            <a:ext cx="9201300" cy="4671900"/>
          </a:xfrm>
          <a:prstGeom prst="rect">
            <a:avLst/>
          </a:prstGeom>
          <a:noFill/>
          <a:ln>
            <a:noFill/>
          </a:ln>
        </p:spPr>
        <p:txBody>
          <a:bodyPr spcFirstLastPara="1" wrap="square" lIns="91425" tIns="0" rIns="91425" bIns="0" anchor="t" anchorCtr="0">
            <a:noAutofit/>
          </a:bodyPr>
          <a:lstStyle/>
          <a:p>
            <a:pPr marL="457200" lvl="0" indent="-368300" algn="l" rtl="0">
              <a:lnSpc>
                <a:spcPct val="115000"/>
              </a:lnSpc>
              <a:spcBef>
                <a:spcPts val="1000"/>
              </a:spcBef>
              <a:spcAft>
                <a:spcPct val="0"/>
              </a:spcAft>
              <a:buClr>
                <a:srgbClr val="434343"/>
              </a:buClr>
              <a:buSzPts val="2200"/>
              <a:buFont typeface="Open Sans"/>
              <a:buChar char="●"/>
            </a:pPr>
            <a:r>
              <a:rPr lang="en-US">
                <a:solidFill>
                  <a:srgbClr val="434343"/>
                </a:solidFill>
              </a:rPr>
              <a:t>Array helper methods work with collections of data.</a:t>
            </a:r>
            <a:endParaRPr>
              <a:solidFill>
                <a:srgbClr val="434343"/>
              </a:solidFill>
            </a:endParaRPr>
          </a:p>
          <a:p>
            <a:pPr marL="457200" lvl="0" indent="-368300" algn="l" rtl="0">
              <a:lnSpc>
                <a:spcPct val="115000"/>
              </a:lnSpc>
              <a:spcBef>
                <a:spcPct val="0"/>
              </a:spcBef>
              <a:spcAft>
                <a:spcPct val="0"/>
              </a:spcAft>
              <a:buClr>
                <a:srgbClr val="434343"/>
              </a:buClr>
              <a:buSzPts val="2200"/>
              <a:buFont typeface="Open Sans"/>
              <a:buChar char="●"/>
            </a:pPr>
            <a:r>
              <a:rPr lang="en-US">
                <a:solidFill>
                  <a:srgbClr val="434343"/>
                </a:solidFill>
              </a:rPr>
              <a:t>They were built to avoid writing the classic </a:t>
            </a:r>
            <a:r>
              <a:rPr lang="en-US" i="1">
                <a:solidFill>
                  <a:srgbClr val="434343"/>
                </a:solidFill>
              </a:rPr>
              <a:t>for</a:t>
            </a:r>
            <a:r>
              <a:rPr lang="en-US">
                <a:solidFill>
                  <a:srgbClr val="434343"/>
                </a:solidFill>
              </a:rPr>
              <a:t> loop.</a:t>
            </a:r>
            <a:endParaRPr>
              <a:solidFill>
                <a:srgbClr val="434343"/>
              </a:solidFill>
            </a:endParaRPr>
          </a:p>
          <a:p>
            <a:pPr marL="457200" lvl="0" indent="-368300" algn="l" rtl="0">
              <a:lnSpc>
                <a:spcPct val="115000"/>
              </a:lnSpc>
              <a:spcBef>
                <a:spcPct val="0"/>
              </a:spcBef>
              <a:spcAft>
                <a:spcPct val="0"/>
              </a:spcAft>
              <a:buClr>
                <a:srgbClr val="434343"/>
              </a:buClr>
              <a:buSzPts val="2200"/>
              <a:buFont typeface="Open Sans"/>
              <a:buChar char="●"/>
            </a:pPr>
            <a:r>
              <a:rPr lang="en-US">
                <a:solidFill>
                  <a:srgbClr val="434343"/>
                </a:solidFill>
              </a:rPr>
              <a:t>The different array helper methods are:</a:t>
            </a:r>
            <a:endParaRPr>
              <a:solidFill>
                <a:srgbClr val="434343"/>
              </a:solidFill>
            </a:endParaRPr>
          </a:p>
          <a:p>
            <a:pPr marL="914400" lvl="1"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forEach()</a:t>
            </a:r>
            <a:endParaRPr sz="2200">
              <a:solidFill>
                <a:srgbClr val="434343"/>
              </a:solidFill>
              <a:latin typeface="Open Sans"/>
              <a:ea typeface="Open Sans"/>
              <a:cs typeface="Open Sans"/>
              <a:sym typeface="Open Sans"/>
            </a:endParaRPr>
          </a:p>
          <a:p>
            <a:pPr marL="914400" lvl="1"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map()</a:t>
            </a:r>
            <a:endParaRPr sz="2200">
              <a:solidFill>
                <a:srgbClr val="434343"/>
              </a:solidFill>
              <a:latin typeface="Open Sans"/>
              <a:ea typeface="Open Sans"/>
              <a:cs typeface="Open Sans"/>
              <a:sym typeface="Open Sans"/>
            </a:endParaRPr>
          </a:p>
          <a:p>
            <a:pPr marL="914400" lvl="1"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filter()</a:t>
            </a:r>
            <a:endParaRPr sz="2200">
              <a:solidFill>
                <a:srgbClr val="434343"/>
              </a:solidFill>
              <a:latin typeface="Open Sans"/>
              <a:ea typeface="Open Sans"/>
              <a:cs typeface="Open Sans"/>
              <a:sym typeface="Open Sans"/>
            </a:endParaRPr>
          </a:p>
          <a:p>
            <a:pPr marL="914400" lvl="1"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find()</a:t>
            </a:r>
            <a:endParaRPr sz="2200">
              <a:solidFill>
                <a:srgbClr val="434343"/>
              </a:solidFill>
              <a:latin typeface="Open Sans"/>
              <a:ea typeface="Open Sans"/>
              <a:cs typeface="Open Sans"/>
              <a:sym typeface="Open Sans"/>
            </a:endParaRPr>
          </a:p>
          <a:p>
            <a:pPr marL="914400" lvl="1"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every()</a:t>
            </a:r>
            <a:endParaRPr sz="2200">
              <a:solidFill>
                <a:srgbClr val="434343"/>
              </a:solidFill>
              <a:latin typeface="Open Sans"/>
              <a:ea typeface="Open Sans"/>
              <a:cs typeface="Open Sans"/>
              <a:sym typeface="Open Sans"/>
            </a:endParaRPr>
          </a:p>
          <a:p>
            <a:pPr marL="914400" lvl="1"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some()</a:t>
            </a:r>
            <a:endParaRPr sz="2200">
              <a:solidFill>
                <a:srgbClr val="434343"/>
              </a:solidFill>
              <a:latin typeface="Open Sans"/>
              <a:ea typeface="Open Sans"/>
              <a:cs typeface="Open Sans"/>
              <a:sym typeface="Open Sans"/>
            </a:endParaRPr>
          </a:p>
          <a:p>
            <a:pPr marL="914400" lvl="1"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reduce()</a:t>
            </a:r>
            <a:endParaRPr sz="2200">
              <a:solidFill>
                <a:srgbClr val="434343"/>
              </a:solidFill>
              <a:latin typeface="Open Sans"/>
              <a:ea typeface="Open Sans"/>
              <a:cs typeface="Open Sans"/>
              <a:sym typeface="Open Sans"/>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g5e13b700fc_0_0"/>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1100"/>
              <a:buNone/>
            </a:pPr>
            <a:r>
              <a:rPr lang="en-US"/>
              <a:t>Array Helper Methods: forEach()</a:t>
            </a:r>
            <a:endParaRPr/>
          </a:p>
        </p:txBody>
      </p:sp>
      <p:pic>
        <p:nvPicPr>
          <p:cNvPr id="488" name="Google Shape;488;g5e13b700fc_0_0"/>
          <p:cNvPicPr preferRelativeResize="0"/>
          <p:nvPr/>
        </p:nvPicPr>
        <p:blipFill>
          <a:blip r:embed="rId3">
            <a:alphaModFix/>
          </a:blip>
          <a:stretch>
            <a:fillRect/>
          </a:stretch>
        </p:blipFill>
        <p:spPr>
          <a:xfrm>
            <a:off x="4010150" y="760650"/>
            <a:ext cx="8108400" cy="365750"/>
          </a:xfrm>
          <a:prstGeom prst="rect">
            <a:avLst/>
          </a:prstGeom>
          <a:noFill/>
          <a:ln>
            <a:noFill/>
          </a:ln>
        </p:spPr>
      </p:pic>
      <p:sp>
        <p:nvSpPr>
          <p:cNvPr id="489" name="Google Shape;489;g5e13b700fc_0_0"/>
          <p:cNvSpPr txBox="1">
            <a:spLocks noGrp="1"/>
          </p:cNvSpPr>
          <p:nvPr>
            <p:ph type="body" idx="1"/>
          </p:nvPr>
        </p:nvSpPr>
        <p:spPr>
          <a:xfrm>
            <a:off x="1598800" y="1598500"/>
            <a:ext cx="11061000" cy="2081100"/>
          </a:xfrm>
          <a:prstGeom prst="rect">
            <a:avLst/>
          </a:prstGeom>
          <a:noFill/>
          <a:ln>
            <a:noFill/>
          </a:ln>
        </p:spPr>
        <p:txBody>
          <a:bodyPr spcFirstLastPara="1" wrap="square" lIns="91425" tIns="0" rIns="91425" bIns="0" anchor="t" anchorCtr="0">
            <a:noAutofit/>
          </a:bodyPr>
          <a:lstStyle/>
          <a:p>
            <a:pPr marL="457200" lvl="0" indent="-406400" algn="l" rtl="0">
              <a:lnSpc>
                <a:spcPct val="115000"/>
              </a:lnSpc>
              <a:spcBef>
                <a:spcPts val="1000"/>
              </a:spcBef>
              <a:spcAft>
                <a:spcPct val="0"/>
              </a:spcAft>
              <a:buSzPts val="2800"/>
              <a:buChar char="•"/>
            </a:pPr>
            <a:r>
              <a:rPr lang="en-US"/>
              <a:t>Executes a provided function once for each array element</a:t>
            </a:r>
            <a:endParaRPr/>
          </a:p>
          <a:p>
            <a:pPr marL="457200" lvl="0" indent="-406400" algn="l" rtl="0">
              <a:lnSpc>
                <a:spcPct val="115000"/>
              </a:lnSpc>
              <a:spcBef>
                <a:spcPct val="0"/>
              </a:spcBef>
              <a:spcAft>
                <a:spcPct val="0"/>
              </a:spcAft>
              <a:buSzPts val="2800"/>
              <a:buChar char="•"/>
            </a:pPr>
            <a:r>
              <a:rPr lang="en-US"/>
              <a:t>Has the syntax, array.forEach(iterator-function)</a:t>
            </a:r>
            <a:endParaRPr/>
          </a:p>
          <a:p>
            <a:pPr marL="0" lvl="0" indent="0" algn="l" rtl="0">
              <a:lnSpc>
                <a:spcPct val="115000"/>
              </a:lnSpc>
              <a:spcBef>
                <a:spcPts val="1000"/>
              </a:spcBef>
              <a:spcAft>
                <a:spcPct val="0"/>
              </a:spcAft>
              <a:buNone/>
            </a:pPr>
            <a:endParaRPr/>
          </a:p>
          <a:p>
            <a:pPr marL="0" lvl="0" indent="0" algn="l" rtl="0">
              <a:lnSpc>
                <a:spcPct val="115000"/>
              </a:lnSpc>
              <a:spcBef>
                <a:spcPts val="1000"/>
              </a:spcBef>
              <a:spcAft>
                <a:spcPct val="0"/>
              </a:spcAft>
              <a:buNone/>
            </a:pPr>
            <a:endParaRPr/>
          </a:p>
          <a:p>
            <a:pPr marL="0" lvl="0" indent="0" algn="l" rtl="0">
              <a:lnSpc>
                <a:spcPct val="115000"/>
              </a:lnSpc>
              <a:spcBef>
                <a:spcPts val="1000"/>
              </a:spcBef>
              <a:spcAft>
                <a:spcPct val="0"/>
              </a:spcAft>
              <a:buNone/>
            </a:pPr>
            <a:r>
              <a:rPr lang="en-US"/>
              <a:t>Code below iterates over the array names and will print </a:t>
            </a:r>
            <a:r>
              <a:rPr lang="en-US" b="1"/>
              <a:t>Steve Chris Karen</a:t>
            </a:r>
            <a:endParaRPr b="1"/>
          </a:p>
        </p:txBody>
      </p:sp>
      <p:sp>
        <p:nvSpPr>
          <p:cNvPr id="490" name="Google Shape;490;g5e13b700fc_0_0"/>
          <p:cNvSpPr txBox="1"/>
          <p:nvPr/>
        </p:nvSpPr>
        <p:spPr>
          <a:xfrm>
            <a:off x="1740675" y="4450825"/>
            <a:ext cx="11061000" cy="2335500"/>
          </a:xfrm>
          <a:prstGeom prst="rect">
            <a:avLst/>
          </a:prstGeom>
          <a:solidFill>
            <a:srgbClr val="D9D2E9"/>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ct val="0"/>
              </a:spcBef>
              <a:spcAft>
                <a:spcPct val="0"/>
              </a:spcAft>
              <a:buNone/>
            </a:pPr>
            <a:r>
              <a:rPr lang="en-US" sz="3000">
                <a:latin typeface="Calibri"/>
                <a:ea typeface="Calibri"/>
                <a:cs typeface="Calibri"/>
                <a:sym typeface="Calibri"/>
              </a:rPr>
              <a:t>var names = [‘Steve’, ‘Chris’, ‘ Karen’]</a:t>
            </a:r>
            <a:endParaRPr sz="3000">
              <a:latin typeface="Calibri"/>
              <a:ea typeface="Calibri"/>
              <a:cs typeface="Calibri"/>
              <a:sym typeface="Calibri"/>
            </a:endParaRPr>
          </a:p>
          <a:p>
            <a:pPr marL="0" lvl="0" indent="0" algn="l" rtl="0">
              <a:spcBef>
                <a:spcPct val="0"/>
              </a:spcBef>
              <a:spcAft>
                <a:spcPct val="0"/>
              </a:spcAft>
              <a:buNone/>
            </a:pPr>
            <a:endParaRPr sz="3000">
              <a:latin typeface="Calibri"/>
              <a:ea typeface="Calibri"/>
              <a:cs typeface="Calibri"/>
              <a:sym typeface="Calibri"/>
            </a:endParaRPr>
          </a:p>
          <a:p>
            <a:pPr marL="0" lvl="0" indent="0" algn="l" rtl="0">
              <a:spcBef>
                <a:spcPct val="0"/>
              </a:spcBef>
              <a:spcAft>
                <a:spcPct val="0"/>
              </a:spcAft>
              <a:buNone/>
            </a:pPr>
            <a:r>
              <a:rPr lang="en-US" sz="3000">
                <a:latin typeface="Calibri"/>
                <a:ea typeface="Calibri"/>
                <a:cs typeface="Calibri"/>
                <a:sym typeface="Calibri"/>
              </a:rPr>
              <a:t>names.forEach(function(name) {</a:t>
            </a:r>
            <a:endParaRPr sz="3000">
              <a:latin typeface="Calibri"/>
              <a:ea typeface="Calibri"/>
              <a:cs typeface="Calibri"/>
              <a:sym typeface="Calibri"/>
            </a:endParaRPr>
          </a:p>
          <a:p>
            <a:pPr marL="0" lvl="0" indent="0" algn="l" rtl="0">
              <a:spcBef>
                <a:spcPct val="0"/>
              </a:spcBef>
              <a:spcAft>
                <a:spcPct val="0"/>
              </a:spcAft>
              <a:buNone/>
            </a:pPr>
            <a:r>
              <a:rPr lang="en-US" sz="3000">
                <a:latin typeface="Calibri"/>
                <a:ea typeface="Calibri"/>
                <a:cs typeface="Calibri"/>
                <a:sym typeface="Calibri"/>
              </a:rPr>
              <a:t>	console.log(name)</a:t>
            </a:r>
            <a:endParaRPr sz="3000">
              <a:latin typeface="Calibri"/>
              <a:ea typeface="Calibri"/>
              <a:cs typeface="Calibri"/>
              <a:sym typeface="Calibri"/>
            </a:endParaRPr>
          </a:p>
          <a:p>
            <a:pPr marL="0" lvl="0" indent="0" algn="l" rtl="0">
              <a:spcBef>
                <a:spcPct val="0"/>
              </a:spcBef>
              <a:spcAft>
                <a:spcPct val="0"/>
              </a:spcAft>
              <a:buNone/>
            </a:pPr>
            <a:r>
              <a:rPr lang="en-US" sz="3000">
                <a:latin typeface="Calibri"/>
                <a:ea typeface="Calibri"/>
                <a:cs typeface="Calibri"/>
                <a:sym typeface="Calibri"/>
              </a:rPr>
              <a:t>});</a:t>
            </a:r>
            <a:endParaRPr sz="3000">
              <a:latin typeface="Calibri"/>
              <a:ea typeface="Calibri"/>
              <a:cs typeface="Calibri"/>
              <a:sym typeface="Calibri"/>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g5e13b700fc_0_16"/>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4400"/>
              <a:buNone/>
            </a:pPr>
            <a:r>
              <a:rPr lang="en-US"/>
              <a:t>Array Helper Methods: forEach()</a:t>
            </a:r>
            <a:endParaRPr/>
          </a:p>
        </p:txBody>
      </p:sp>
      <p:pic>
        <p:nvPicPr>
          <p:cNvPr id="496" name="Google Shape;496;g5e13b700fc_0_16"/>
          <p:cNvPicPr preferRelativeResize="0"/>
          <p:nvPr/>
        </p:nvPicPr>
        <p:blipFill>
          <a:blip r:embed="rId3">
            <a:alphaModFix/>
          </a:blip>
          <a:stretch>
            <a:fillRect/>
          </a:stretch>
        </p:blipFill>
        <p:spPr>
          <a:xfrm>
            <a:off x="4314300" y="760650"/>
            <a:ext cx="7473751" cy="365750"/>
          </a:xfrm>
          <a:prstGeom prst="rect">
            <a:avLst/>
          </a:prstGeom>
          <a:noFill/>
          <a:ln>
            <a:noFill/>
          </a:ln>
        </p:spPr>
      </p:pic>
      <p:pic>
        <p:nvPicPr>
          <p:cNvPr id="497" name="Google Shape;497;g5e13b700fc_0_16"/>
          <p:cNvPicPr preferRelativeResize="0"/>
          <p:nvPr/>
        </p:nvPicPr>
        <p:blipFill>
          <a:blip r:embed="rId4">
            <a:alphaModFix/>
          </a:blip>
          <a:stretch>
            <a:fillRect/>
          </a:stretch>
        </p:blipFill>
        <p:spPr>
          <a:xfrm>
            <a:off x="3231250" y="1676801"/>
            <a:ext cx="9837601" cy="3987275"/>
          </a:xfrm>
          <a:prstGeom prst="rect">
            <a:avLst/>
          </a:prstGeom>
          <a:noFill/>
          <a:ln>
            <a:noFill/>
          </a:ln>
        </p:spPr>
      </p:pic>
      <p:sp>
        <p:nvSpPr>
          <p:cNvPr id="498" name="Google Shape;498;g5e13b700fc_0_16"/>
          <p:cNvSpPr txBox="1">
            <a:spLocks noGrp="1"/>
          </p:cNvSpPr>
          <p:nvPr>
            <p:ph type="body" idx="1"/>
          </p:nvPr>
        </p:nvSpPr>
        <p:spPr>
          <a:xfrm>
            <a:off x="2007850" y="6185400"/>
            <a:ext cx="12314100" cy="979800"/>
          </a:xfrm>
          <a:prstGeom prst="rect">
            <a:avLst/>
          </a:prstGeom>
          <a:noFill/>
          <a:ln>
            <a:noFill/>
          </a:ln>
        </p:spPr>
        <p:txBody>
          <a:bodyPr spcFirstLastPara="1" wrap="square" lIns="91425" tIns="0" rIns="91425" bIns="0" anchor="t" anchorCtr="0">
            <a:noAutofit/>
          </a:bodyPr>
          <a:lstStyle/>
          <a:p>
            <a:pPr marL="0" lvl="0" indent="0" algn="l" rtl="0">
              <a:lnSpc>
                <a:spcPct val="115000"/>
              </a:lnSpc>
              <a:spcBef>
                <a:spcPts val="1000"/>
              </a:spcBef>
              <a:spcAft>
                <a:spcPct val="0"/>
              </a:spcAft>
              <a:buNone/>
            </a:pPr>
            <a:r>
              <a:rPr lang="en-US"/>
              <a:t>The forEach method will iteratively add each value in the array and the code will print 15.</a:t>
            </a:r>
            <a:endParaRPr/>
          </a:p>
          <a:p>
            <a:pPr marL="457200" lvl="0" indent="0" algn="l" rtl="0">
              <a:lnSpc>
                <a:spcPct val="115000"/>
              </a:lnSpc>
              <a:spcBef>
                <a:spcPts val="1000"/>
              </a:spcBef>
              <a:spcAft>
                <a:spcPct val="0"/>
              </a:spcAft>
              <a:buNone/>
            </a:pPr>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2"/>
          <p:cNvSpPr txBox="1">
            <a:spLocks noGrp="1"/>
          </p:cNvSpPr>
          <p:nvPr>
            <p:ph type="body" idx="1"/>
          </p:nvPr>
        </p:nvSpPr>
        <p:spPr>
          <a:xfrm>
            <a:off x="3075048" y="4114800"/>
            <a:ext cx="6960049" cy="9144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000"/>
              </a:spcBef>
              <a:spcAft>
                <a:spcPct val="0"/>
              </a:spcAft>
              <a:buSzPts val="2800"/>
              <a:buNone/>
            </a:pPr>
            <a:r>
              <a:rPr lang="en-US"/>
              <a:t>Features of ECMAScript6</a:t>
            </a:r>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g5e13b700fc_0_6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4400"/>
              <a:buNone/>
            </a:pPr>
            <a:r>
              <a:rPr lang="en-US"/>
              <a:t>Array Helper Methods: map()</a:t>
            </a:r>
            <a:endParaRPr/>
          </a:p>
        </p:txBody>
      </p:sp>
      <p:pic>
        <p:nvPicPr>
          <p:cNvPr id="504" name="Google Shape;504;g5e13b700fc_0_61"/>
          <p:cNvPicPr preferRelativeResize="0"/>
          <p:nvPr/>
        </p:nvPicPr>
        <p:blipFill>
          <a:blip r:embed="rId3">
            <a:alphaModFix/>
          </a:blip>
          <a:stretch>
            <a:fillRect/>
          </a:stretch>
        </p:blipFill>
        <p:spPr>
          <a:xfrm>
            <a:off x="4735425" y="760650"/>
            <a:ext cx="6676225" cy="365750"/>
          </a:xfrm>
          <a:prstGeom prst="rect">
            <a:avLst/>
          </a:prstGeom>
          <a:noFill/>
          <a:ln>
            <a:noFill/>
          </a:ln>
        </p:spPr>
      </p:pic>
      <p:sp>
        <p:nvSpPr>
          <p:cNvPr id="505" name="Google Shape;505;g5e13b700fc_0_61"/>
          <p:cNvSpPr txBox="1">
            <a:spLocks noGrp="1"/>
          </p:cNvSpPr>
          <p:nvPr>
            <p:ph type="body" idx="1"/>
          </p:nvPr>
        </p:nvSpPr>
        <p:spPr>
          <a:xfrm>
            <a:off x="1642850" y="1576475"/>
            <a:ext cx="13869600" cy="1530300"/>
          </a:xfrm>
          <a:prstGeom prst="rect">
            <a:avLst/>
          </a:prstGeom>
          <a:noFill/>
          <a:ln>
            <a:noFill/>
          </a:ln>
        </p:spPr>
        <p:txBody>
          <a:bodyPr spcFirstLastPara="1" wrap="square" lIns="91425" tIns="0" rIns="91425" bIns="0" anchor="t" anchorCtr="0">
            <a:noAutofit/>
          </a:bodyPr>
          <a:lstStyle/>
          <a:p>
            <a:pPr marL="457200" lvl="0" indent="-406400" algn="l" rtl="0">
              <a:lnSpc>
                <a:spcPct val="100000"/>
              </a:lnSpc>
              <a:spcBef>
                <a:spcPts val="1000"/>
              </a:spcBef>
              <a:spcAft>
                <a:spcPct val="0"/>
              </a:spcAft>
              <a:buSzPts val="2800"/>
              <a:buChar char="•"/>
            </a:pPr>
            <a:r>
              <a:rPr lang="en-US"/>
              <a:t>map() creates a new array with the results of calling a provided function.</a:t>
            </a:r>
            <a:endParaRPr/>
          </a:p>
          <a:p>
            <a:pPr marL="457200" lvl="0" indent="-406400" algn="l" rtl="0">
              <a:lnSpc>
                <a:spcPct val="100000"/>
              </a:lnSpc>
              <a:spcBef>
                <a:spcPct val="0"/>
              </a:spcBef>
              <a:spcAft>
                <a:spcPct val="0"/>
              </a:spcAft>
              <a:buSzPts val="2800"/>
              <a:buChar char="•"/>
            </a:pPr>
            <a:r>
              <a:rPr lang="en-US"/>
              <a:t>It applies the function on every element in the calling array.</a:t>
            </a:r>
            <a:endParaRPr/>
          </a:p>
          <a:p>
            <a:pPr marL="0" lvl="0" indent="0" algn="l" rtl="0">
              <a:lnSpc>
                <a:spcPct val="100000"/>
              </a:lnSpc>
              <a:spcBef>
                <a:spcPts val="1000"/>
              </a:spcBef>
              <a:spcAft>
                <a:spcPct val="0"/>
              </a:spcAft>
              <a:buNone/>
            </a:pPr>
            <a:endParaRPr/>
          </a:p>
          <a:p>
            <a:pPr marL="0" lvl="0" indent="0" algn="l" rtl="0">
              <a:lnSpc>
                <a:spcPct val="100000"/>
              </a:lnSpc>
              <a:spcBef>
                <a:spcPts val="1000"/>
              </a:spcBef>
              <a:spcAft>
                <a:spcPct val="0"/>
              </a:spcAft>
              <a:buNone/>
            </a:pPr>
            <a:endParaRPr/>
          </a:p>
          <a:p>
            <a:pPr marL="0" lvl="0" indent="0" algn="l" rtl="0">
              <a:lnSpc>
                <a:spcPct val="100000"/>
              </a:lnSpc>
              <a:spcBef>
                <a:spcPts val="1000"/>
              </a:spcBef>
              <a:spcAft>
                <a:spcPct val="0"/>
              </a:spcAft>
              <a:buNone/>
            </a:pPr>
            <a:r>
              <a:rPr lang="en-US"/>
              <a:t>The code below will iteratively multiply each value in </a:t>
            </a:r>
            <a:r>
              <a:rPr lang="en-US" i="1"/>
              <a:t>numbers</a:t>
            </a:r>
            <a:r>
              <a:rPr lang="en-US"/>
              <a:t> and return a new array containing [20. 40. 60].</a:t>
            </a:r>
            <a:endParaRPr/>
          </a:p>
          <a:p>
            <a:pPr marL="0" lvl="0" indent="0" algn="l" rtl="0">
              <a:lnSpc>
                <a:spcPct val="100000"/>
              </a:lnSpc>
              <a:spcBef>
                <a:spcPts val="1000"/>
              </a:spcBef>
              <a:spcAft>
                <a:spcPct val="0"/>
              </a:spcAft>
              <a:buNone/>
            </a:pPr>
            <a:endParaRPr/>
          </a:p>
        </p:txBody>
      </p:sp>
      <p:pic>
        <p:nvPicPr>
          <p:cNvPr id="506" name="Google Shape;506;g5e13b700fc_0_61"/>
          <p:cNvPicPr preferRelativeResize="0"/>
          <p:nvPr/>
        </p:nvPicPr>
        <p:blipFill>
          <a:blip r:embed="rId4">
            <a:alphaModFix/>
          </a:blip>
          <a:stretch>
            <a:fillRect/>
          </a:stretch>
        </p:blipFill>
        <p:spPr>
          <a:xfrm>
            <a:off x="2115225" y="4334300"/>
            <a:ext cx="13485374" cy="3372500"/>
          </a:xfrm>
          <a:prstGeom prst="rect">
            <a:avLst/>
          </a:prstGeom>
          <a:noFill/>
          <a:ln>
            <a:noFill/>
          </a:ln>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g5e13b700fc_0_7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4400"/>
              <a:buNone/>
            </a:pPr>
            <a:r>
              <a:rPr lang="en-US"/>
              <a:t>Array Helper Methods: map()</a:t>
            </a:r>
            <a:endParaRPr/>
          </a:p>
        </p:txBody>
      </p:sp>
      <p:pic>
        <p:nvPicPr>
          <p:cNvPr id="512" name="Google Shape;512;g5e13b700fc_0_75"/>
          <p:cNvPicPr preferRelativeResize="0"/>
          <p:nvPr/>
        </p:nvPicPr>
        <p:blipFill>
          <a:blip r:embed="rId3">
            <a:alphaModFix/>
          </a:blip>
          <a:stretch>
            <a:fillRect/>
          </a:stretch>
        </p:blipFill>
        <p:spPr>
          <a:xfrm>
            <a:off x="4471000" y="760650"/>
            <a:ext cx="7138949" cy="365750"/>
          </a:xfrm>
          <a:prstGeom prst="rect">
            <a:avLst/>
          </a:prstGeom>
          <a:noFill/>
          <a:ln>
            <a:noFill/>
          </a:ln>
        </p:spPr>
      </p:pic>
      <p:pic>
        <p:nvPicPr>
          <p:cNvPr id="513" name="Google Shape;513;g5e13b700fc_0_75"/>
          <p:cNvPicPr preferRelativeResize="0"/>
          <p:nvPr/>
        </p:nvPicPr>
        <p:blipFill>
          <a:blip r:embed="rId4">
            <a:alphaModFix/>
          </a:blip>
          <a:stretch>
            <a:fillRect/>
          </a:stretch>
        </p:blipFill>
        <p:spPr>
          <a:xfrm>
            <a:off x="1670175" y="1681476"/>
            <a:ext cx="12740599" cy="4159250"/>
          </a:xfrm>
          <a:prstGeom prst="rect">
            <a:avLst/>
          </a:prstGeom>
          <a:noFill/>
          <a:ln>
            <a:noFill/>
          </a:ln>
        </p:spPr>
      </p:pic>
      <p:sp>
        <p:nvSpPr>
          <p:cNvPr id="514" name="Google Shape;514;g5e13b700fc_0_75"/>
          <p:cNvSpPr txBox="1"/>
          <p:nvPr/>
        </p:nvSpPr>
        <p:spPr>
          <a:xfrm>
            <a:off x="1762700" y="6542200"/>
            <a:ext cx="13704900" cy="608400"/>
          </a:xfrm>
          <a:prstGeom prst="rect">
            <a:avLst/>
          </a:prstGeom>
          <a:noFill/>
          <a:ln>
            <a:noFill/>
          </a:ln>
        </p:spPr>
        <p:txBody>
          <a:bodyPr spcFirstLastPara="1" wrap="square" lIns="91425" tIns="91425" rIns="91425" bIns="91425" anchor="t" anchorCtr="0">
            <a:noAutofit/>
          </a:bodyPr>
          <a:lstStyle/>
          <a:p>
            <a:pPr marL="0" lvl="0" indent="0" algn="l" rtl="0">
              <a:spcBef>
                <a:spcPct val="0"/>
              </a:spcBef>
              <a:spcAft>
                <a:spcPct val="0"/>
              </a:spcAft>
              <a:buNone/>
            </a:pPr>
            <a:r>
              <a:rPr lang="en-US" sz="2200">
                <a:solidFill>
                  <a:srgbClr val="434343"/>
                </a:solidFill>
                <a:latin typeface="Open Sans"/>
                <a:ea typeface="Open Sans"/>
                <a:cs typeface="Open Sans"/>
                <a:sym typeface="Open Sans"/>
              </a:rPr>
              <a:t>This code will create the array, </a:t>
            </a:r>
            <a:r>
              <a:rPr lang="en-US" sz="2200" i="1">
                <a:solidFill>
                  <a:srgbClr val="434343"/>
                </a:solidFill>
                <a:latin typeface="Open Sans"/>
                <a:ea typeface="Open Sans"/>
                <a:cs typeface="Open Sans"/>
                <a:sym typeface="Open Sans"/>
              </a:rPr>
              <a:t>heights</a:t>
            </a:r>
            <a:r>
              <a:rPr lang="en-US" sz="2200">
                <a:solidFill>
                  <a:srgbClr val="434343"/>
                </a:solidFill>
                <a:latin typeface="Open Sans"/>
                <a:ea typeface="Open Sans"/>
                <a:cs typeface="Open Sans"/>
                <a:sym typeface="Open Sans"/>
              </a:rPr>
              <a:t>, containing the height values of all the three objects in the </a:t>
            </a:r>
            <a:r>
              <a:rPr lang="en-US" sz="2200" i="1">
                <a:solidFill>
                  <a:srgbClr val="434343"/>
                </a:solidFill>
                <a:latin typeface="Open Sans"/>
                <a:ea typeface="Open Sans"/>
                <a:cs typeface="Open Sans"/>
                <a:sym typeface="Open Sans"/>
              </a:rPr>
              <a:t>images </a:t>
            </a:r>
            <a:r>
              <a:rPr lang="en-US" sz="2200">
                <a:solidFill>
                  <a:srgbClr val="434343"/>
                </a:solidFill>
                <a:latin typeface="Open Sans"/>
                <a:ea typeface="Open Sans"/>
                <a:cs typeface="Open Sans"/>
                <a:sym typeface="Open Sans"/>
              </a:rPr>
              <a:t>array.</a:t>
            </a:r>
            <a:endParaRPr sz="2200">
              <a:solidFill>
                <a:srgbClr val="434343"/>
              </a:solidFill>
              <a:latin typeface="Open Sans"/>
              <a:ea typeface="Open Sans"/>
              <a:cs typeface="Open Sans"/>
              <a:sym typeface="Open Sans"/>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g5e13b700fc_0_84"/>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4400"/>
              <a:buNone/>
            </a:pPr>
            <a:r>
              <a:rPr lang="en-US"/>
              <a:t>Array Helper Methods: filter()</a:t>
            </a:r>
            <a:endParaRPr/>
          </a:p>
        </p:txBody>
      </p:sp>
      <p:pic>
        <p:nvPicPr>
          <p:cNvPr id="520" name="Google Shape;520;g5e13b700fc_0_84"/>
          <p:cNvPicPr preferRelativeResize="0"/>
          <p:nvPr/>
        </p:nvPicPr>
        <p:blipFill>
          <a:blip r:embed="rId3">
            <a:alphaModFix/>
          </a:blip>
          <a:stretch>
            <a:fillRect/>
          </a:stretch>
        </p:blipFill>
        <p:spPr>
          <a:xfrm>
            <a:off x="4671150" y="760650"/>
            <a:ext cx="6852500" cy="365750"/>
          </a:xfrm>
          <a:prstGeom prst="rect">
            <a:avLst/>
          </a:prstGeom>
          <a:noFill/>
          <a:ln>
            <a:noFill/>
          </a:ln>
        </p:spPr>
      </p:pic>
      <p:sp>
        <p:nvSpPr>
          <p:cNvPr id="521" name="Google Shape;521;g5e13b700fc_0_84"/>
          <p:cNvSpPr txBox="1">
            <a:spLocks noGrp="1"/>
          </p:cNvSpPr>
          <p:nvPr>
            <p:ph type="body" idx="1"/>
          </p:nvPr>
        </p:nvSpPr>
        <p:spPr>
          <a:xfrm>
            <a:off x="1400500" y="1454113"/>
            <a:ext cx="14437199" cy="6873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1000"/>
              </a:spcBef>
              <a:spcAft>
                <a:spcPct val="0"/>
              </a:spcAft>
              <a:buSzPts val="1100"/>
              <a:buFont typeface="Arial"/>
              <a:buNone/>
            </a:pPr>
            <a:r>
              <a:rPr lang="en-US"/>
              <a:t>The filter() method returns elements of an array that meet the condition specified in a callback function. </a:t>
            </a:r>
            <a:endParaRPr/>
          </a:p>
        </p:txBody>
      </p:sp>
      <p:pic>
        <p:nvPicPr>
          <p:cNvPr id="522" name="Google Shape;522;g5e13b700fc_0_84"/>
          <p:cNvPicPr preferRelativeResize="0"/>
          <p:nvPr/>
        </p:nvPicPr>
        <p:blipFill>
          <a:blip r:embed="rId4">
            <a:alphaModFix/>
          </a:blip>
          <a:stretch>
            <a:fillRect/>
          </a:stretch>
        </p:blipFill>
        <p:spPr>
          <a:xfrm>
            <a:off x="1605925" y="2569788"/>
            <a:ext cx="12647450" cy="4635350"/>
          </a:xfrm>
          <a:prstGeom prst="rect">
            <a:avLst/>
          </a:prstGeom>
          <a:noFill/>
          <a:ln>
            <a:noFill/>
          </a:ln>
        </p:spPr>
      </p:pic>
      <p:sp>
        <p:nvSpPr>
          <p:cNvPr id="523" name="Google Shape;523;g5e13b700fc_0_84"/>
          <p:cNvSpPr txBox="1">
            <a:spLocks noGrp="1"/>
          </p:cNvSpPr>
          <p:nvPr>
            <p:ph type="body" idx="1"/>
          </p:nvPr>
        </p:nvSpPr>
        <p:spPr>
          <a:xfrm>
            <a:off x="1605925" y="7511538"/>
            <a:ext cx="14437199" cy="6873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1000"/>
              </a:spcBef>
              <a:spcAft>
                <a:spcPct val="0"/>
              </a:spcAft>
              <a:buClr>
                <a:srgbClr val="000000"/>
              </a:buClr>
              <a:buSzPts val="1100"/>
              <a:buFont typeface="Arial"/>
              <a:buNone/>
            </a:pPr>
            <a:r>
              <a:rPr lang="en-US" i="1"/>
              <a:t>filteredProducts </a:t>
            </a:r>
            <a:r>
              <a:rPr lang="en-US"/>
              <a:t>will have two objects from the </a:t>
            </a:r>
            <a:r>
              <a:rPr lang="en-US" i="1"/>
              <a:t>products</a:t>
            </a:r>
            <a:r>
              <a:rPr lang="en-US"/>
              <a:t> array where the type is </a:t>
            </a:r>
            <a:r>
              <a:rPr lang="en-US" i="1"/>
              <a:t>Laptop.</a:t>
            </a:r>
            <a:endParaRPr i="1"/>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g5e13b700fc_0_9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4400"/>
              <a:buNone/>
            </a:pPr>
            <a:r>
              <a:rPr lang="en-US"/>
              <a:t>Array Helper Methods: find()</a:t>
            </a:r>
            <a:endParaRPr/>
          </a:p>
        </p:txBody>
      </p:sp>
      <p:pic>
        <p:nvPicPr>
          <p:cNvPr id="529" name="Google Shape;529;g5e13b700fc_0_95"/>
          <p:cNvPicPr preferRelativeResize="0"/>
          <p:nvPr/>
        </p:nvPicPr>
        <p:blipFill>
          <a:blip r:embed="rId3">
            <a:alphaModFix/>
          </a:blip>
          <a:stretch>
            <a:fillRect/>
          </a:stretch>
        </p:blipFill>
        <p:spPr>
          <a:xfrm>
            <a:off x="4847425" y="760650"/>
            <a:ext cx="6477925" cy="365750"/>
          </a:xfrm>
          <a:prstGeom prst="rect">
            <a:avLst/>
          </a:prstGeom>
          <a:noFill/>
          <a:ln>
            <a:noFill/>
          </a:ln>
        </p:spPr>
      </p:pic>
      <p:sp>
        <p:nvSpPr>
          <p:cNvPr id="530" name="Google Shape;530;g5e13b700fc_0_95"/>
          <p:cNvSpPr txBox="1">
            <a:spLocks noGrp="1"/>
          </p:cNvSpPr>
          <p:nvPr>
            <p:ph type="body" idx="1"/>
          </p:nvPr>
        </p:nvSpPr>
        <p:spPr>
          <a:xfrm>
            <a:off x="1620825" y="1481450"/>
            <a:ext cx="13869600" cy="1518900"/>
          </a:xfrm>
          <a:prstGeom prst="rect">
            <a:avLst/>
          </a:prstGeom>
          <a:noFill/>
          <a:ln>
            <a:noFill/>
          </a:ln>
        </p:spPr>
        <p:txBody>
          <a:bodyPr spcFirstLastPara="1" wrap="square" lIns="91425" tIns="0" rIns="91425" bIns="0" anchor="t" anchorCtr="0">
            <a:noAutofit/>
          </a:bodyPr>
          <a:lstStyle/>
          <a:p>
            <a:pPr marL="457200" lvl="0" indent="-406400" algn="l" rtl="0">
              <a:lnSpc>
                <a:spcPct val="100000"/>
              </a:lnSpc>
              <a:spcBef>
                <a:spcPts val="1000"/>
              </a:spcBef>
              <a:spcAft>
                <a:spcPct val="0"/>
              </a:spcAft>
              <a:buSzPts val="2800"/>
              <a:buChar char="•"/>
            </a:pPr>
            <a:r>
              <a:rPr lang="en-US"/>
              <a:t>The find() method returns value of the first element in an array where predicate is true.</a:t>
            </a:r>
            <a:endParaRPr/>
          </a:p>
          <a:p>
            <a:pPr marL="457200" lvl="0" indent="-406400" algn="l" rtl="0">
              <a:lnSpc>
                <a:spcPct val="100000"/>
              </a:lnSpc>
              <a:spcBef>
                <a:spcPct val="0"/>
              </a:spcBef>
              <a:spcAft>
                <a:spcPct val="0"/>
              </a:spcAft>
              <a:buSzPts val="2800"/>
              <a:buChar char="•"/>
            </a:pPr>
            <a:r>
              <a:rPr lang="en-US"/>
              <a:t>It returns undefined if no element meets the condition.</a:t>
            </a:r>
            <a:endParaRPr/>
          </a:p>
          <a:p>
            <a:pPr marL="0" lvl="0" indent="0" algn="l" rtl="0">
              <a:lnSpc>
                <a:spcPct val="100000"/>
              </a:lnSpc>
              <a:spcBef>
                <a:spcPts val="1000"/>
              </a:spcBef>
              <a:spcAft>
                <a:spcPct val="0"/>
              </a:spcAft>
              <a:buNone/>
            </a:pPr>
            <a:endParaRPr/>
          </a:p>
          <a:p>
            <a:pPr marL="0" lvl="0" indent="0" algn="l" rtl="0">
              <a:lnSpc>
                <a:spcPct val="100000"/>
              </a:lnSpc>
              <a:spcBef>
                <a:spcPts val="1000"/>
              </a:spcBef>
              <a:spcAft>
                <a:spcPct val="0"/>
              </a:spcAft>
              <a:buNone/>
            </a:pPr>
            <a:endParaRPr/>
          </a:p>
          <a:p>
            <a:pPr marL="0" lvl="0" indent="0" algn="l" rtl="0">
              <a:lnSpc>
                <a:spcPct val="100000"/>
              </a:lnSpc>
              <a:spcBef>
                <a:spcPts val="1000"/>
              </a:spcBef>
              <a:spcAft>
                <a:spcPct val="0"/>
              </a:spcAft>
              <a:buNone/>
            </a:pPr>
            <a:r>
              <a:rPr lang="en-US"/>
              <a:t>The code below will print “id: 2, balance: 12” as that’s the first element in </a:t>
            </a:r>
            <a:r>
              <a:rPr lang="en-US" i="1"/>
              <a:t>accounts</a:t>
            </a:r>
            <a:r>
              <a:rPr lang="en-US"/>
              <a:t> where id equals 2.</a:t>
            </a:r>
            <a:endParaRPr/>
          </a:p>
        </p:txBody>
      </p:sp>
      <p:pic>
        <p:nvPicPr>
          <p:cNvPr id="531" name="Google Shape;531;g5e13b700fc_0_95"/>
          <p:cNvPicPr preferRelativeResize="0"/>
          <p:nvPr/>
        </p:nvPicPr>
        <p:blipFill>
          <a:blip r:embed="rId4">
            <a:alphaModFix/>
          </a:blip>
          <a:stretch>
            <a:fillRect/>
          </a:stretch>
        </p:blipFill>
        <p:spPr>
          <a:xfrm>
            <a:off x="1809350" y="4051475"/>
            <a:ext cx="13492552" cy="4541075"/>
          </a:xfrm>
          <a:prstGeom prst="rect">
            <a:avLst/>
          </a:prstGeom>
          <a:noFill/>
          <a:ln>
            <a:noFill/>
          </a:ln>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g5e13b700fc_0_10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4400"/>
              <a:buNone/>
            </a:pPr>
            <a:r>
              <a:rPr lang="en-US"/>
              <a:t>Array Helper Methods: every()</a:t>
            </a:r>
            <a:endParaRPr/>
          </a:p>
        </p:txBody>
      </p:sp>
      <p:pic>
        <p:nvPicPr>
          <p:cNvPr id="537" name="Google Shape;537;g5e13b700fc_0_105"/>
          <p:cNvPicPr preferRelativeResize="0"/>
          <p:nvPr/>
        </p:nvPicPr>
        <p:blipFill>
          <a:blip r:embed="rId3">
            <a:alphaModFix/>
          </a:blip>
          <a:stretch>
            <a:fillRect/>
          </a:stretch>
        </p:blipFill>
        <p:spPr>
          <a:xfrm>
            <a:off x="4637175" y="760650"/>
            <a:ext cx="6852500" cy="365750"/>
          </a:xfrm>
          <a:prstGeom prst="rect">
            <a:avLst/>
          </a:prstGeom>
          <a:noFill/>
          <a:ln>
            <a:noFill/>
          </a:ln>
        </p:spPr>
      </p:pic>
      <p:sp>
        <p:nvSpPr>
          <p:cNvPr id="538" name="Google Shape;538;g5e13b700fc_0_105"/>
          <p:cNvSpPr txBox="1">
            <a:spLocks noGrp="1"/>
          </p:cNvSpPr>
          <p:nvPr>
            <p:ph type="body" idx="1"/>
          </p:nvPr>
        </p:nvSpPr>
        <p:spPr>
          <a:xfrm>
            <a:off x="1595525" y="1491350"/>
            <a:ext cx="13869600" cy="1465200"/>
          </a:xfrm>
          <a:prstGeom prst="rect">
            <a:avLst/>
          </a:prstGeom>
          <a:noFill/>
          <a:ln>
            <a:noFill/>
          </a:ln>
        </p:spPr>
        <p:txBody>
          <a:bodyPr spcFirstLastPara="1" wrap="square" lIns="91425" tIns="0" rIns="91425" bIns="0" anchor="t" anchorCtr="0">
            <a:noAutofit/>
          </a:bodyPr>
          <a:lstStyle/>
          <a:p>
            <a:pPr marL="457200" lvl="0" indent="-406400" algn="l" rtl="0">
              <a:lnSpc>
                <a:spcPct val="100000"/>
              </a:lnSpc>
              <a:spcBef>
                <a:spcPts val="1000"/>
              </a:spcBef>
              <a:spcAft>
                <a:spcPct val="0"/>
              </a:spcAft>
              <a:buSzPts val="2800"/>
              <a:buChar char="•"/>
            </a:pPr>
            <a:r>
              <a:rPr lang="en-US"/>
              <a:t>The every() method iterates through items of an array.</a:t>
            </a:r>
            <a:endParaRPr/>
          </a:p>
          <a:p>
            <a:pPr marL="457200" lvl="0" indent="-406400" algn="l" rtl="0">
              <a:lnSpc>
                <a:spcPct val="100000"/>
              </a:lnSpc>
              <a:spcBef>
                <a:spcPct val="0"/>
              </a:spcBef>
              <a:spcAft>
                <a:spcPct val="0"/>
              </a:spcAft>
              <a:buSzPts val="2800"/>
              <a:buChar char="•"/>
            </a:pPr>
            <a:r>
              <a:rPr lang="en-US"/>
              <a:t>It checks if all items fulfill the specified condition and return a Boolean value. </a:t>
            </a:r>
            <a:endParaRPr/>
          </a:p>
          <a:p>
            <a:pPr marL="457200" lvl="0" indent="0" algn="l" rtl="0">
              <a:lnSpc>
                <a:spcPct val="100000"/>
              </a:lnSpc>
              <a:spcBef>
                <a:spcPts val="1000"/>
              </a:spcBef>
              <a:spcAft>
                <a:spcPct val="0"/>
              </a:spcAft>
              <a:buNone/>
            </a:pPr>
            <a:endParaRPr/>
          </a:p>
          <a:p>
            <a:pPr marL="457200" lvl="0" indent="0" algn="l" rtl="0">
              <a:lnSpc>
                <a:spcPct val="100000"/>
              </a:lnSpc>
              <a:spcBef>
                <a:spcPts val="1000"/>
              </a:spcBef>
              <a:spcAft>
                <a:spcPct val="0"/>
              </a:spcAft>
              <a:buNone/>
            </a:pPr>
            <a:endParaRPr/>
          </a:p>
          <a:p>
            <a:pPr marL="457200" lvl="0" indent="0" algn="l" rtl="0">
              <a:lnSpc>
                <a:spcPct val="100000"/>
              </a:lnSpc>
              <a:spcBef>
                <a:spcPts val="1000"/>
              </a:spcBef>
              <a:spcAft>
                <a:spcPct val="0"/>
              </a:spcAft>
              <a:buNone/>
            </a:pPr>
            <a:r>
              <a:rPr lang="en-US"/>
              <a:t>The code below returns </a:t>
            </a:r>
            <a:r>
              <a:rPr lang="en-US" i="1"/>
              <a:t>false</a:t>
            </a:r>
            <a:r>
              <a:rPr lang="en-US"/>
              <a:t> as second and third objects in the array fail the test.</a:t>
            </a:r>
            <a:endParaRPr/>
          </a:p>
          <a:p>
            <a:pPr marL="457200" lvl="0" indent="0" algn="l" rtl="0">
              <a:lnSpc>
                <a:spcPct val="100000"/>
              </a:lnSpc>
              <a:spcBef>
                <a:spcPts val="1000"/>
              </a:spcBef>
              <a:spcAft>
                <a:spcPct val="0"/>
              </a:spcAft>
              <a:buNone/>
            </a:pPr>
            <a:endParaRPr/>
          </a:p>
        </p:txBody>
      </p:sp>
      <p:pic>
        <p:nvPicPr>
          <p:cNvPr id="539" name="Google Shape;539;g5e13b700fc_0_105"/>
          <p:cNvPicPr preferRelativeResize="0"/>
          <p:nvPr/>
        </p:nvPicPr>
        <p:blipFill>
          <a:blip r:embed="rId4">
            <a:alphaModFix/>
          </a:blip>
          <a:stretch>
            <a:fillRect/>
          </a:stretch>
        </p:blipFill>
        <p:spPr>
          <a:xfrm>
            <a:off x="2198875" y="3976825"/>
            <a:ext cx="11858249" cy="4328975"/>
          </a:xfrm>
          <a:prstGeom prst="rect">
            <a:avLst/>
          </a:prstGeom>
          <a:noFill/>
          <a:ln>
            <a:noFill/>
          </a:ln>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g5e13b700fc_0_12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4400"/>
              <a:buNone/>
            </a:pPr>
            <a:r>
              <a:rPr lang="en-US"/>
              <a:t>Array Helper Methods: some()</a:t>
            </a:r>
            <a:endParaRPr/>
          </a:p>
        </p:txBody>
      </p:sp>
      <p:pic>
        <p:nvPicPr>
          <p:cNvPr id="545" name="Google Shape;545;g5e13b700fc_0_125"/>
          <p:cNvPicPr preferRelativeResize="0"/>
          <p:nvPr/>
        </p:nvPicPr>
        <p:blipFill>
          <a:blip r:embed="rId3">
            <a:alphaModFix/>
          </a:blip>
          <a:stretch>
            <a:fillRect/>
          </a:stretch>
        </p:blipFill>
        <p:spPr>
          <a:xfrm>
            <a:off x="4681250" y="760650"/>
            <a:ext cx="6830451" cy="365750"/>
          </a:xfrm>
          <a:prstGeom prst="rect">
            <a:avLst/>
          </a:prstGeom>
          <a:noFill/>
          <a:ln>
            <a:noFill/>
          </a:ln>
        </p:spPr>
      </p:pic>
      <p:sp>
        <p:nvSpPr>
          <p:cNvPr id="546" name="Google Shape;546;g5e13b700fc_0_125"/>
          <p:cNvSpPr txBox="1">
            <a:spLocks noGrp="1"/>
          </p:cNvSpPr>
          <p:nvPr>
            <p:ph type="body" idx="1"/>
          </p:nvPr>
        </p:nvSpPr>
        <p:spPr>
          <a:xfrm>
            <a:off x="1570650" y="1312225"/>
            <a:ext cx="13869600" cy="2172000"/>
          </a:xfrm>
          <a:prstGeom prst="rect">
            <a:avLst/>
          </a:prstGeom>
          <a:noFill/>
          <a:ln>
            <a:noFill/>
          </a:ln>
        </p:spPr>
        <p:txBody>
          <a:bodyPr spcFirstLastPara="1" wrap="square" lIns="91425" tIns="0" rIns="91425" bIns="0" anchor="t" anchorCtr="0">
            <a:noAutofit/>
          </a:bodyPr>
          <a:lstStyle/>
          <a:p>
            <a:pPr marL="457200" lvl="0" indent="-406400" algn="l" rtl="0">
              <a:lnSpc>
                <a:spcPct val="100000"/>
              </a:lnSpc>
              <a:spcBef>
                <a:spcPts val="1000"/>
              </a:spcBef>
              <a:spcAft>
                <a:spcPct val="0"/>
              </a:spcAft>
              <a:buSzPts val="2800"/>
              <a:buChar char="•"/>
            </a:pPr>
            <a:r>
              <a:rPr lang="en-US"/>
              <a:t>It is similar to every().</a:t>
            </a:r>
            <a:endParaRPr/>
          </a:p>
          <a:p>
            <a:pPr marL="457200" lvl="0" indent="-406400" algn="l" rtl="0">
              <a:lnSpc>
                <a:spcPct val="100000"/>
              </a:lnSpc>
              <a:spcBef>
                <a:spcPct val="0"/>
              </a:spcBef>
              <a:spcAft>
                <a:spcPct val="0"/>
              </a:spcAft>
              <a:buSzPts val="2800"/>
              <a:buChar char="•"/>
            </a:pPr>
            <a:r>
              <a:rPr lang="en-US"/>
              <a:t>some() iterates through items of array, checks if </a:t>
            </a:r>
            <a:r>
              <a:rPr lang="en-US" i="1"/>
              <a:t>any</a:t>
            </a:r>
            <a:r>
              <a:rPr lang="en-US"/>
              <a:t> of the items fulfil the condition specified, and returns a Boolean value.</a:t>
            </a:r>
            <a:endParaRPr/>
          </a:p>
          <a:p>
            <a:pPr marL="0" lvl="0" indent="0" algn="l" rtl="0">
              <a:lnSpc>
                <a:spcPct val="100000"/>
              </a:lnSpc>
              <a:spcBef>
                <a:spcPts val="1000"/>
              </a:spcBef>
              <a:spcAft>
                <a:spcPct val="0"/>
              </a:spcAft>
              <a:buNone/>
            </a:pPr>
            <a:endParaRPr/>
          </a:p>
          <a:p>
            <a:pPr marL="0" lvl="0" indent="0" algn="l" rtl="0">
              <a:lnSpc>
                <a:spcPct val="100000"/>
              </a:lnSpc>
              <a:spcBef>
                <a:spcPts val="1000"/>
              </a:spcBef>
              <a:spcAft>
                <a:spcPct val="0"/>
              </a:spcAft>
              <a:buNone/>
            </a:pPr>
            <a:r>
              <a:rPr lang="en-US"/>
              <a:t>The code below will return true, as the second object in the array matches the test condition.</a:t>
            </a:r>
            <a:endParaRPr/>
          </a:p>
        </p:txBody>
      </p:sp>
      <p:pic>
        <p:nvPicPr>
          <p:cNvPr id="547" name="Google Shape;547;g5e13b700fc_0_125"/>
          <p:cNvPicPr preferRelativeResize="0"/>
          <p:nvPr/>
        </p:nvPicPr>
        <p:blipFill>
          <a:blip r:embed="rId4">
            <a:alphaModFix/>
          </a:blip>
          <a:stretch>
            <a:fillRect/>
          </a:stretch>
        </p:blipFill>
        <p:spPr>
          <a:xfrm>
            <a:off x="1625950" y="3694775"/>
            <a:ext cx="12954249" cy="4459400"/>
          </a:xfrm>
          <a:prstGeom prst="rect">
            <a:avLst/>
          </a:prstGeom>
          <a:noFill/>
          <a:ln>
            <a:noFill/>
          </a:ln>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g5e2989c08b_1_18"/>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4400"/>
              <a:buNone/>
            </a:pPr>
            <a:r>
              <a:rPr lang="en-US"/>
              <a:t>Array Helper Methods: reduce()</a:t>
            </a:r>
            <a:endParaRPr/>
          </a:p>
        </p:txBody>
      </p:sp>
      <p:pic>
        <p:nvPicPr>
          <p:cNvPr id="553" name="Google Shape;553;g5e2989c08b_1_18"/>
          <p:cNvPicPr preferRelativeResize="0"/>
          <p:nvPr/>
        </p:nvPicPr>
        <p:blipFill>
          <a:blip r:embed="rId3">
            <a:alphaModFix/>
          </a:blip>
          <a:stretch>
            <a:fillRect/>
          </a:stretch>
        </p:blipFill>
        <p:spPr>
          <a:xfrm>
            <a:off x="4715225" y="760650"/>
            <a:ext cx="6830451" cy="365750"/>
          </a:xfrm>
          <a:prstGeom prst="rect">
            <a:avLst/>
          </a:prstGeom>
          <a:noFill/>
          <a:ln>
            <a:noFill/>
          </a:ln>
        </p:spPr>
      </p:pic>
      <p:sp>
        <p:nvSpPr>
          <p:cNvPr id="554" name="Google Shape;554;g5e2989c08b_1_18"/>
          <p:cNvSpPr txBox="1">
            <a:spLocks noGrp="1"/>
          </p:cNvSpPr>
          <p:nvPr>
            <p:ph type="body" idx="1"/>
          </p:nvPr>
        </p:nvSpPr>
        <p:spPr>
          <a:xfrm>
            <a:off x="1570650" y="1540825"/>
            <a:ext cx="13869600" cy="3183600"/>
          </a:xfrm>
          <a:prstGeom prst="rect">
            <a:avLst/>
          </a:prstGeom>
          <a:noFill/>
          <a:ln>
            <a:noFill/>
          </a:ln>
        </p:spPr>
        <p:txBody>
          <a:bodyPr spcFirstLastPara="1" wrap="square" lIns="91425" tIns="0" rIns="91425" bIns="0" anchor="t" anchorCtr="0">
            <a:noAutofit/>
          </a:bodyPr>
          <a:lstStyle/>
          <a:p>
            <a:pPr marL="457200" lvl="0" indent="-406400" algn="l" rtl="0">
              <a:lnSpc>
                <a:spcPct val="115000"/>
              </a:lnSpc>
              <a:spcBef>
                <a:spcPts val="1000"/>
              </a:spcBef>
              <a:spcAft>
                <a:spcPct val="0"/>
              </a:spcAft>
              <a:buSzPts val="2800"/>
              <a:buChar char="•"/>
            </a:pPr>
            <a:r>
              <a:rPr lang="en-US"/>
              <a:t>reduce() is the most popular helper method.</a:t>
            </a:r>
            <a:endParaRPr/>
          </a:p>
          <a:p>
            <a:pPr marL="457200" lvl="0" indent="-406400" algn="l" rtl="0">
              <a:lnSpc>
                <a:spcPct val="115000"/>
              </a:lnSpc>
              <a:spcBef>
                <a:spcPct val="0"/>
              </a:spcBef>
              <a:spcAft>
                <a:spcPct val="0"/>
              </a:spcAft>
              <a:buSzPts val="2800"/>
              <a:buChar char="•"/>
            </a:pPr>
            <a:r>
              <a:rPr lang="en-US"/>
              <a:t>All other helpers can be implemented using reduce().</a:t>
            </a:r>
            <a:endParaRPr/>
          </a:p>
          <a:p>
            <a:pPr marL="457200" lvl="0" indent="-406400" algn="l" rtl="0">
              <a:lnSpc>
                <a:spcPct val="115000"/>
              </a:lnSpc>
              <a:spcBef>
                <a:spcPct val="0"/>
              </a:spcBef>
              <a:spcAft>
                <a:spcPct val="0"/>
              </a:spcAft>
              <a:buSzPts val="2800"/>
              <a:buChar char="•"/>
            </a:pPr>
            <a:r>
              <a:rPr lang="en-US"/>
              <a:t>It calls a specified callback function for all the elements in an array. </a:t>
            </a:r>
            <a:endParaRPr/>
          </a:p>
          <a:p>
            <a:pPr marL="457200" lvl="0" indent="-406400" algn="l" rtl="0">
              <a:lnSpc>
                <a:spcPct val="115000"/>
              </a:lnSpc>
              <a:spcBef>
                <a:spcPct val="0"/>
              </a:spcBef>
              <a:spcAft>
                <a:spcPct val="0"/>
              </a:spcAft>
              <a:buSzPts val="2800"/>
              <a:buChar char="•"/>
            </a:pPr>
            <a:r>
              <a:rPr lang="en-US"/>
              <a:t>The callback returns the accumulated result which is also provided as an argument in the next call to the callback function.</a:t>
            </a:r>
            <a:endParaRPr/>
          </a:p>
          <a:p>
            <a:pPr marL="457200" lvl="0" indent="-406400" algn="l" rtl="0">
              <a:lnSpc>
                <a:spcPct val="115000"/>
              </a:lnSpc>
              <a:spcBef>
                <a:spcPct val="0"/>
              </a:spcBef>
              <a:spcAft>
                <a:spcPct val="0"/>
              </a:spcAft>
              <a:buSzPts val="2800"/>
              <a:buChar char="•"/>
            </a:pPr>
            <a:r>
              <a:rPr lang="en-US"/>
              <a:t>It requires initial values for the accumulator function to be passed in.</a:t>
            </a:r>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g33f220032b_0_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4400"/>
              <a:buNone/>
            </a:pPr>
            <a:r>
              <a:rPr lang="en-US"/>
              <a:t>Array Helper Methods: reduce()</a:t>
            </a:r>
            <a:endParaRPr/>
          </a:p>
        </p:txBody>
      </p:sp>
      <p:pic>
        <p:nvPicPr>
          <p:cNvPr id="560" name="Google Shape;560;g33f220032b_0_9"/>
          <p:cNvPicPr preferRelativeResize="0"/>
          <p:nvPr/>
        </p:nvPicPr>
        <p:blipFill>
          <a:blip r:embed="rId3">
            <a:alphaModFix/>
          </a:blip>
          <a:stretch>
            <a:fillRect/>
          </a:stretch>
        </p:blipFill>
        <p:spPr>
          <a:xfrm>
            <a:off x="4715225" y="760650"/>
            <a:ext cx="6830451" cy="365750"/>
          </a:xfrm>
          <a:prstGeom prst="rect">
            <a:avLst/>
          </a:prstGeom>
          <a:noFill/>
          <a:ln>
            <a:noFill/>
          </a:ln>
        </p:spPr>
      </p:pic>
      <p:sp>
        <p:nvSpPr>
          <p:cNvPr id="561" name="Google Shape;561;g33f220032b_0_9"/>
          <p:cNvSpPr txBox="1">
            <a:spLocks noGrp="1"/>
          </p:cNvSpPr>
          <p:nvPr>
            <p:ph type="body" idx="1"/>
          </p:nvPr>
        </p:nvSpPr>
        <p:spPr>
          <a:xfrm>
            <a:off x="1570650" y="1236025"/>
            <a:ext cx="13869600" cy="1839300"/>
          </a:xfrm>
          <a:prstGeom prst="rect">
            <a:avLst/>
          </a:prstGeom>
          <a:noFill/>
          <a:ln>
            <a:noFill/>
          </a:ln>
        </p:spPr>
        <p:txBody>
          <a:bodyPr spcFirstLastPara="1" wrap="square" lIns="91425" tIns="0" rIns="91425" bIns="0" anchor="t" anchorCtr="0">
            <a:noAutofit/>
          </a:bodyPr>
          <a:lstStyle/>
          <a:p>
            <a:pPr marL="457200" lvl="0" indent="-406400" algn="l" rtl="0">
              <a:lnSpc>
                <a:spcPct val="115000"/>
              </a:lnSpc>
              <a:spcBef>
                <a:spcPts val="1000"/>
              </a:spcBef>
              <a:spcAft>
                <a:spcPct val="0"/>
              </a:spcAft>
              <a:buSzPts val="2800"/>
              <a:buChar char="•"/>
            </a:pPr>
            <a:r>
              <a:rPr lang="en-US"/>
              <a:t>reduce() applies a function against an accumulator and each element in the array to reduce the array to a single value. </a:t>
            </a:r>
            <a:endParaRPr/>
          </a:p>
          <a:p>
            <a:pPr marL="457200" lvl="0" indent="-406400" algn="l" rtl="0">
              <a:lnSpc>
                <a:spcPct val="115000"/>
              </a:lnSpc>
              <a:spcBef>
                <a:spcPct val="0"/>
              </a:spcBef>
              <a:spcAft>
                <a:spcPct val="0"/>
              </a:spcAft>
              <a:buSzPts val="2800"/>
              <a:buChar char="•"/>
            </a:pPr>
            <a:r>
              <a:rPr lang="en-US"/>
              <a:t>In the code below, we pass 0 as the initial value for the accumulator function.</a:t>
            </a:r>
            <a:endParaRPr/>
          </a:p>
          <a:p>
            <a:pPr marL="457200" lvl="0" indent="-406400" algn="l" rtl="0">
              <a:lnSpc>
                <a:spcPct val="115000"/>
              </a:lnSpc>
              <a:spcBef>
                <a:spcPct val="0"/>
              </a:spcBef>
              <a:spcAft>
                <a:spcPct val="0"/>
              </a:spcAft>
              <a:buSzPts val="2800"/>
              <a:buChar char="•"/>
            </a:pPr>
            <a:r>
              <a:rPr lang="en-US"/>
              <a:t>Here, reduce() will return the sum of all distances stored in the accumulator variable. </a:t>
            </a:r>
            <a:endParaRPr/>
          </a:p>
        </p:txBody>
      </p:sp>
      <p:pic>
        <p:nvPicPr>
          <p:cNvPr id="562" name="Google Shape;562;g33f220032b_0_9"/>
          <p:cNvPicPr preferRelativeResize="0"/>
          <p:nvPr/>
        </p:nvPicPr>
        <p:blipFill>
          <a:blip r:embed="rId4">
            <a:alphaModFix/>
          </a:blip>
          <a:stretch>
            <a:fillRect/>
          </a:stretch>
        </p:blipFill>
        <p:spPr>
          <a:xfrm>
            <a:off x="2179213" y="3752250"/>
            <a:ext cx="12652474" cy="4202150"/>
          </a:xfrm>
          <a:prstGeom prst="rect">
            <a:avLst/>
          </a:prstGeom>
          <a:noFill/>
          <a:ln>
            <a:noFill/>
          </a:ln>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g5e13b70348_0_12"/>
          <p:cNvSpPr txBox="1">
            <a:spLocks noGrp="1"/>
          </p:cNvSpPr>
          <p:nvPr>
            <p:ph type="body" idx="1"/>
          </p:nvPr>
        </p:nvSpPr>
        <p:spPr>
          <a:xfrm>
            <a:off x="0" y="4114800"/>
            <a:ext cx="162561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ct val="0"/>
              </a:spcAft>
              <a:buSzPts val="2800"/>
              <a:buNone/>
            </a:pPr>
            <a:r>
              <a:rPr lang="en-US"/>
              <a:t>Const and Let</a:t>
            </a:r>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g5e2989c08b_1_3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4400"/>
              <a:buNone/>
            </a:pPr>
            <a:r>
              <a:rPr lang="en-US"/>
              <a:t>Scope</a:t>
            </a:r>
            <a:endParaRPr/>
          </a:p>
        </p:txBody>
      </p:sp>
      <p:pic>
        <p:nvPicPr>
          <p:cNvPr id="573" name="Google Shape;573;g5e2989c08b_1_35"/>
          <p:cNvPicPr preferRelativeResize="0"/>
          <p:nvPr/>
        </p:nvPicPr>
        <p:blipFill>
          <a:blip r:embed="rId3">
            <a:alphaModFix/>
          </a:blip>
          <a:stretch>
            <a:fillRect/>
          </a:stretch>
        </p:blipFill>
        <p:spPr>
          <a:xfrm>
            <a:off x="6830450" y="760650"/>
            <a:ext cx="2600000" cy="365750"/>
          </a:xfrm>
          <a:prstGeom prst="rect">
            <a:avLst/>
          </a:prstGeom>
          <a:noFill/>
          <a:ln>
            <a:noFill/>
          </a:ln>
        </p:spPr>
      </p:pic>
      <p:sp>
        <p:nvSpPr>
          <p:cNvPr id="574" name="Google Shape;574;g5e2989c08b_1_35"/>
          <p:cNvSpPr txBox="1">
            <a:spLocks noGrp="1"/>
          </p:cNvSpPr>
          <p:nvPr>
            <p:ph type="body" idx="1"/>
          </p:nvPr>
        </p:nvSpPr>
        <p:spPr>
          <a:xfrm>
            <a:off x="1592700" y="1796975"/>
            <a:ext cx="13869600" cy="3160500"/>
          </a:xfrm>
          <a:prstGeom prst="rect">
            <a:avLst/>
          </a:prstGeom>
          <a:noFill/>
          <a:ln>
            <a:noFill/>
          </a:ln>
        </p:spPr>
        <p:txBody>
          <a:bodyPr spcFirstLastPara="1" wrap="square" lIns="91425" tIns="0" rIns="91425" bIns="0" anchor="t" anchorCtr="0">
            <a:noAutofit/>
          </a:bodyPr>
          <a:lstStyle/>
          <a:p>
            <a:pPr marL="457200" lvl="0" indent="-406400" algn="l" rtl="0">
              <a:lnSpc>
                <a:spcPct val="115000"/>
              </a:lnSpc>
              <a:spcBef>
                <a:spcPts val="1000"/>
              </a:spcBef>
              <a:spcAft>
                <a:spcPct val="0"/>
              </a:spcAft>
              <a:buSzPts val="2800"/>
              <a:buChar char="•"/>
            </a:pPr>
            <a:r>
              <a:rPr lang="en-US"/>
              <a:t>Scope is the current context of execution.</a:t>
            </a:r>
            <a:endParaRPr/>
          </a:p>
          <a:p>
            <a:pPr marL="457200" lvl="0" indent="-406400" algn="l" rtl="0">
              <a:lnSpc>
                <a:spcPct val="115000"/>
              </a:lnSpc>
              <a:spcBef>
                <a:spcPct val="0"/>
              </a:spcBef>
              <a:spcAft>
                <a:spcPct val="0"/>
              </a:spcAft>
              <a:buSzPts val="2800"/>
              <a:buChar char="•"/>
            </a:pPr>
            <a:r>
              <a:rPr lang="en-US"/>
              <a:t>It is the context in which values and expressions are </a:t>
            </a:r>
            <a:r>
              <a:rPr lang="en-US" i="1"/>
              <a:t>visible</a:t>
            </a:r>
            <a:r>
              <a:rPr lang="en-US"/>
              <a:t> or can be referenced. </a:t>
            </a:r>
            <a:endParaRPr/>
          </a:p>
          <a:p>
            <a:pPr marL="457200" lvl="0" indent="-406400" algn="l" rtl="0">
              <a:lnSpc>
                <a:spcPct val="115000"/>
              </a:lnSpc>
              <a:spcBef>
                <a:spcPct val="0"/>
              </a:spcBef>
              <a:spcAft>
                <a:spcPct val="0"/>
              </a:spcAft>
              <a:buSzPts val="2800"/>
              <a:buChar char="•"/>
            </a:pPr>
            <a:r>
              <a:rPr lang="en-US"/>
              <a:t>If something isn’t</a:t>
            </a:r>
            <a:r>
              <a:rPr lang="en-US" i="1"/>
              <a:t> in the current scope</a:t>
            </a:r>
            <a:r>
              <a:rPr lang="en-US"/>
              <a:t>, then it is unavailable for use.</a:t>
            </a:r>
            <a:endParaRPr/>
          </a:p>
          <a:p>
            <a:pPr marL="457200" lvl="0" indent="-406400" algn="l" rtl="0">
              <a:lnSpc>
                <a:spcPct val="115000"/>
              </a:lnSpc>
              <a:spcBef>
                <a:spcPct val="0"/>
              </a:spcBef>
              <a:spcAft>
                <a:spcPct val="0"/>
              </a:spcAft>
              <a:buSzPts val="2800"/>
              <a:buChar char="•"/>
            </a:pPr>
            <a:r>
              <a:rPr lang="en-US"/>
              <a:t>Scopes can be global or local.</a:t>
            </a:r>
            <a:endParaRPr/>
          </a:p>
          <a:p>
            <a:pPr marL="457200" lvl="0" indent="-406400" algn="l" rtl="0">
              <a:lnSpc>
                <a:spcPct val="115000"/>
              </a:lnSpc>
              <a:spcBef>
                <a:spcPct val="0"/>
              </a:spcBef>
              <a:spcAft>
                <a:spcPct val="0"/>
              </a:spcAft>
              <a:buSzPts val="2800"/>
              <a:buChar char="•"/>
            </a:pPr>
            <a:r>
              <a:rPr lang="en-US"/>
              <a:t>Local scope is any scope defined after the global scope. </a:t>
            </a:r>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pic>
        <p:nvPicPr>
          <p:cNvPr id="379" name="Google Shape;379;p6"/>
          <p:cNvPicPr preferRelativeResize="0"/>
          <p:nvPr/>
        </p:nvPicPr>
        <p:blipFill>
          <a:blip r:embed="rId3">
            <a:alphaModFix/>
          </a:blip>
          <a:stretch>
            <a:fillRect/>
          </a:stretch>
        </p:blipFill>
        <p:spPr>
          <a:xfrm>
            <a:off x="718944" y="2783498"/>
            <a:ext cx="457200" cy="457200"/>
          </a:xfrm>
          <a:prstGeom prst="rect">
            <a:avLst/>
          </a:prstGeom>
          <a:noFill/>
          <a:ln>
            <a:noFill/>
          </a:ln>
        </p:spPr>
      </p:pic>
      <p:pic>
        <p:nvPicPr>
          <p:cNvPr id="380" name="Google Shape;380;p6"/>
          <p:cNvPicPr preferRelativeResize="0"/>
          <p:nvPr/>
        </p:nvPicPr>
        <p:blipFill>
          <a:blip r:embed="rId3">
            <a:alphaModFix/>
          </a:blip>
          <a:stretch>
            <a:fillRect/>
          </a:stretch>
        </p:blipFill>
        <p:spPr>
          <a:xfrm>
            <a:off x="718943" y="3974077"/>
            <a:ext cx="457200" cy="457200"/>
          </a:xfrm>
          <a:prstGeom prst="rect">
            <a:avLst/>
          </a:prstGeom>
          <a:noFill/>
          <a:ln>
            <a:noFill/>
          </a:ln>
        </p:spPr>
      </p:pic>
      <p:pic>
        <p:nvPicPr>
          <p:cNvPr id="381" name="Google Shape;381;p6"/>
          <p:cNvPicPr preferRelativeResize="0"/>
          <p:nvPr/>
        </p:nvPicPr>
        <p:blipFill>
          <a:blip r:embed="rId3">
            <a:alphaModFix/>
          </a:blip>
          <a:stretch>
            <a:fillRect/>
          </a:stretch>
        </p:blipFill>
        <p:spPr>
          <a:xfrm>
            <a:off x="718942" y="5166774"/>
            <a:ext cx="457200" cy="457200"/>
          </a:xfrm>
          <a:prstGeom prst="rect">
            <a:avLst/>
          </a:prstGeom>
          <a:noFill/>
          <a:ln>
            <a:noFill/>
          </a:ln>
        </p:spPr>
      </p:pic>
      <p:pic>
        <p:nvPicPr>
          <p:cNvPr id="382" name="Google Shape;382;p6"/>
          <p:cNvPicPr preferRelativeResize="0"/>
          <p:nvPr/>
        </p:nvPicPr>
        <p:blipFill>
          <a:blip r:embed="rId3">
            <a:alphaModFix/>
          </a:blip>
          <a:stretch>
            <a:fillRect/>
          </a:stretch>
        </p:blipFill>
        <p:spPr>
          <a:xfrm>
            <a:off x="718941" y="6360558"/>
            <a:ext cx="457200" cy="457200"/>
          </a:xfrm>
          <a:prstGeom prst="rect">
            <a:avLst/>
          </a:prstGeom>
          <a:noFill/>
          <a:ln>
            <a:noFill/>
          </a:ln>
        </p:spPr>
      </p:pic>
      <p:sp>
        <p:nvSpPr>
          <p:cNvPr id="383" name="Google Shape;383;p6"/>
          <p:cNvSpPr txBox="1">
            <a:spLocks noGrp="1"/>
          </p:cNvSpPr>
          <p:nvPr>
            <p:ph type="body" idx="1"/>
          </p:nvPr>
        </p:nvSpPr>
        <p:spPr>
          <a:xfrm>
            <a:off x="1470660" y="2737778"/>
            <a:ext cx="8229600" cy="5487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1000"/>
              </a:spcBef>
              <a:spcAft>
                <a:spcPct val="0"/>
              </a:spcAft>
              <a:buSzPts val="2800"/>
              <a:buFont typeface="Arial"/>
              <a:buNone/>
            </a:pPr>
            <a:r>
              <a:rPr lang="en-US"/>
              <a:t>Illustrate and use npm, Babel, and ES6 JavaScript syntax</a:t>
            </a:r>
            <a:endParaRPr/>
          </a:p>
          <a:p>
            <a:pPr marL="0" lvl="0" indent="0" algn="l" rtl="0">
              <a:lnSpc>
                <a:spcPct val="100000"/>
              </a:lnSpc>
              <a:spcBef>
                <a:spcPts val="1000"/>
              </a:spcBef>
              <a:spcAft>
                <a:spcPct val="0"/>
              </a:spcAft>
              <a:buSzPts val="2800"/>
              <a:buFont typeface="Arial"/>
              <a:buNone/>
            </a:pPr>
            <a:endParaRPr/>
          </a:p>
        </p:txBody>
      </p:sp>
      <p:sp>
        <p:nvSpPr>
          <p:cNvPr id="384" name="Google Shape;384;p6"/>
          <p:cNvSpPr txBox="1">
            <a:spLocks noGrp="1"/>
          </p:cNvSpPr>
          <p:nvPr>
            <p:ph type="body" idx="2"/>
          </p:nvPr>
        </p:nvSpPr>
        <p:spPr>
          <a:xfrm>
            <a:off x="1470660" y="3911121"/>
            <a:ext cx="8229600" cy="548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ct val="0"/>
              </a:spcAft>
              <a:buClr>
                <a:schemeClr val="dk1"/>
              </a:buClr>
              <a:buSzPts val="1100"/>
              <a:buFont typeface="Arial"/>
              <a:buNone/>
            </a:pPr>
            <a:r>
              <a:rPr lang="en-US"/>
              <a:t>Explain the power of building composable components</a:t>
            </a:r>
            <a:endParaRPr/>
          </a:p>
          <a:p>
            <a:pPr marL="0" lvl="0" indent="0" algn="l" rtl="0">
              <a:lnSpc>
                <a:spcPct val="90000"/>
              </a:lnSpc>
              <a:spcBef>
                <a:spcPts val="1000"/>
              </a:spcBef>
              <a:spcAft>
                <a:spcPct val="0"/>
              </a:spcAft>
              <a:buClr>
                <a:schemeClr val="dk1"/>
              </a:buClr>
              <a:buSzPts val="1100"/>
              <a:buFont typeface="Arial"/>
              <a:buNone/>
            </a:pPr>
            <a:endParaRPr/>
          </a:p>
          <a:p>
            <a:pPr marL="0" lvl="0" indent="0" algn="l" rtl="0">
              <a:lnSpc>
                <a:spcPct val="90000"/>
              </a:lnSpc>
              <a:spcBef>
                <a:spcPts val="1000"/>
              </a:spcBef>
              <a:spcAft>
                <a:spcPct val="0"/>
              </a:spcAft>
              <a:buSzPts val="2800"/>
              <a:buNone/>
            </a:pPr>
            <a:endParaRPr/>
          </a:p>
        </p:txBody>
      </p:sp>
      <p:sp>
        <p:nvSpPr>
          <p:cNvPr id="385" name="Google Shape;385;p6"/>
          <p:cNvSpPr txBox="1">
            <a:spLocks noGrp="1"/>
          </p:cNvSpPr>
          <p:nvPr>
            <p:ph type="body" idx="3"/>
          </p:nvPr>
        </p:nvSpPr>
        <p:spPr>
          <a:xfrm>
            <a:off x="1470660" y="5084464"/>
            <a:ext cx="8229600" cy="548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ct val="0"/>
              </a:spcAft>
              <a:buSzPts val="2800"/>
              <a:buNone/>
            </a:pPr>
            <a:r>
              <a:rPr lang="en-US"/>
              <a:t>Demonstrate fundamental concepts behind structuring Redux applications</a:t>
            </a:r>
            <a:endParaRPr/>
          </a:p>
        </p:txBody>
      </p:sp>
      <p:sp>
        <p:nvSpPr>
          <p:cNvPr id="386" name="Google Shape;386;p6"/>
          <p:cNvSpPr txBox="1">
            <a:spLocks noGrp="1"/>
          </p:cNvSpPr>
          <p:nvPr>
            <p:ph type="body" idx="4"/>
          </p:nvPr>
        </p:nvSpPr>
        <p:spPr>
          <a:xfrm>
            <a:off x="1470660" y="6257807"/>
            <a:ext cx="8229600" cy="548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ct val="0"/>
              </a:spcAft>
              <a:buClr>
                <a:schemeClr val="dk1"/>
              </a:buClr>
              <a:buSzPts val="1100"/>
              <a:buFont typeface="Arial"/>
              <a:buNone/>
            </a:pPr>
            <a:r>
              <a:rPr lang="en-US"/>
              <a:t>Build amazing single-page applications with React and Redux</a:t>
            </a:r>
            <a:endParaRPr/>
          </a:p>
          <a:p>
            <a:pPr marL="0" lvl="0" indent="0" algn="l" rtl="0">
              <a:lnSpc>
                <a:spcPct val="90000"/>
              </a:lnSpc>
              <a:spcBef>
                <a:spcPts val="1000"/>
              </a:spcBef>
              <a:spcAft>
                <a:spcPct val="0"/>
              </a:spcAft>
              <a:buSzPts val="2800"/>
              <a:buNone/>
            </a:pPr>
            <a:endParaRPr/>
          </a:p>
        </p:txBody>
      </p:sp>
      <p:sp>
        <p:nvSpPr>
          <p:cNvPr id="387" name="Google Shape;387;p6"/>
          <p:cNvSpPr txBox="1"/>
          <p:nvPr/>
        </p:nvSpPr>
        <p:spPr>
          <a:xfrm>
            <a:off x="757852" y="1662519"/>
            <a:ext cx="8229600" cy="5487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1000"/>
              </a:spcBef>
              <a:spcAft>
                <a:spcPct val="0"/>
              </a:spcAft>
              <a:buClr>
                <a:srgbClr val="000000"/>
              </a:buClr>
              <a:buSzPts val="2800"/>
              <a:buFont typeface="Arial"/>
              <a:buNone/>
            </a:pPr>
            <a:r>
              <a:rPr lang="en-US" sz="2200" b="0" i="0" u="none" strike="noStrike" cap="none">
                <a:solidFill>
                  <a:srgbClr val="3F3F3F"/>
                </a:solidFill>
                <a:latin typeface="Open Sans"/>
                <a:ea typeface="Open Sans"/>
                <a:cs typeface="Open Sans"/>
                <a:sym typeface="Open Sans"/>
              </a:rPr>
              <a:t>By the end of this lesson, you will be able to:</a:t>
            </a:r>
            <a:endParaRPr/>
          </a:p>
          <a:p>
            <a:pPr marL="0" marR="0" lvl="0" indent="0" algn="l" rtl="0">
              <a:lnSpc>
                <a:spcPct val="100000"/>
              </a:lnSpc>
              <a:spcBef>
                <a:spcPts val="1000"/>
              </a:spcBef>
              <a:spcAft>
                <a:spcPct val="0"/>
              </a:spcAft>
              <a:buClr>
                <a:srgbClr val="000000"/>
              </a:buClr>
              <a:buSzPts val="2800"/>
              <a:buFont typeface="Arial"/>
              <a:buNone/>
            </a:pPr>
            <a:endParaRPr sz="2200" b="0" i="0" u="none" strike="noStrike" cap="none">
              <a:solidFill>
                <a:srgbClr val="3F3F3F"/>
              </a:solidFill>
              <a:latin typeface="Open Sans"/>
              <a:ea typeface="Open Sans"/>
              <a:cs typeface="Open Sans"/>
              <a:sym typeface="Open Sans"/>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610b7d9e06_0_0"/>
          <p:cNvSpPr txBox="1">
            <a:spLocks noGrp="1"/>
          </p:cNvSpPr>
          <p:nvPr>
            <p:ph type="title"/>
          </p:nvPr>
        </p:nvSpPr>
        <p:spPr>
          <a:xfrm>
            <a:off x="812800" y="436395"/>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ct val="0"/>
              </a:spcBef>
              <a:spcAft>
                <a:spcPct val="0"/>
              </a:spcAft>
              <a:buSzPts val="4400"/>
              <a:buNone/>
            </a:pPr>
            <a:r>
              <a:rPr lang="en-US"/>
              <a:t>Scope</a:t>
            </a:r>
            <a:endParaRPr/>
          </a:p>
        </p:txBody>
      </p:sp>
      <p:sp>
        <p:nvSpPr>
          <p:cNvPr id="580" name="Google Shape;580;g610b7d9e06_0_0"/>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1000"/>
              </a:spcBef>
              <a:spcAft>
                <a:spcPct val="0"/>
              </a:spcAft>
              <a:buSzPts val="2800"/>
              <a:buNone/>
            </a:pPr>
            <a:r>
              <a:rPr lang="en-US" b="1"/>
              <a:t>Problem Statement:</a:t>
            </a:r>
            <a:r>
              <a:rPr lang="en-US"/>
              <a:t> Demonstrate the scope of variables in JavaScript. </a:t>
            </a:r>
            <a:endParaRPr/>
          </a:p>
        </p:txBody>
      </p:sp>
      <p:sp>
        <p:nvSpPr>
          <p:cNvPr id="581" name="Google Shape;581;g610b7d9e06_0_0"/>
          <p:cNvSpPr txBox="1"/>
          <p:nvPr/>
        </p:nvSpPr>
        <p:spPr>
          <a:xfrm>
            <a:off x="12591457" y="1765347"/>
            <a:ext cx="3484800" cy="358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ct val="0"/>
              </a:spcBef>
              <a:spcAft>
                <a:spcPct val="0"/>
              </a:spcAft>
              <a:buClr>
                <a:srgbClr val="0F547B"/>
              </a:buClr>
              <a:buSzPts val="700"/>
              <a:buFont typeface="Arial"/>
              <a:buNone/>
            </a:pPr>
            <a:r>
              <a:rPr lang="en-US" sz="2200" b="1" i="0" u="none" strike="noStrike" cap="none">
                <a:solidFill>
                  <a:srgbClr val="0F547B"/>
                </a:solidFill>
                <a:latin typeface="Open Sans"/>
                <a:ea typeface="Open Sans"/>
                <a:cs typeface="Open Sans"/>
                <a:sym typeface="Open Sans"/>
              </a:rPr>
              <a:t>Duration: 20 min.</a:t>
            </a:r>
            <a:endParaRPr sz="2200" b="1" i="0" u="none" strike="noStrike" cap="none">
              <a:solidFill>
                <a:srgbClr val="000000"/>
              </a:solidFill>
              <a:latin typeface="Open Sans"/>
              <a:ea typeface="Open Sans"/>
              <a:cs typeface="Open Sans"/>
              <a:sym typeface="Open Sans"/>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g610b7d9e06_0_6"/>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4400"/>
              <a:buNone/>
            </a:pPr>
            <a:r>
              <a:rPr lang="en-US"/>
              <a:t>Assisted Practice: Guidelines</a:t>
            </a:r>
            <a:endParaRPr/>
          </a:p>
        </p:txBody>
      </p:sp>
      <p:pic>
        <p:nvPicPr>
          <p:cNvPr id="587" name="Google Shape;587;g610b7d9e06_0_6"/>
          <p:cNvPicPr preferRelativeResize="0"/>
          <p:nvPr/>
        </p:nvPicPr>
        <p:blipFill>
          <a:blip r:embed="rId3">
            <a:alphaModFix/>
          </a:blip>
          <a:stretch>
            <a:fillRect/>
          </a:stretch>
        </p:blipFill>
        <p:spPr>
          <a:xfrm>
            <a:off x="4151775" y="760650"/>
            <a:ext cx="8097274" cy="365750"/>
          </a:xfrm>
          <a:prstGeom prst="rect">
            <a:avLst/>
          </a:prstGeom>
          <a:noFill/>
          <a:ln>
            <a:noFill/>
          </a:ln>
        </p:spPr>
      </p:pic>
      <p:sp>
        <p:nvSpPr>
          <p:cNvPr id="588" name="Google Shape;588;g610b7d9e06_0_6"/>
          <p:cNvSpPr txBox="1">
            <a:spLocks noGrp="1"/>
          </p:cNvSpPr>
          <p:nvPr>
            <p:ph type="body" idx="1"/>
          </p:nvPr>
        </p:nvSpPr>
        <p:spPr>
          <a:xfrm>
            <a:off x="1901825" y="1808163"/>
            <a:ext cx="12452400" cy="5527800"/>
          </a:xfrm>
          <a:prstGeom prst="rect">
            <a:avLst/>
          </a:prstGeom>
          <a:noFill/>
          <a:ln>
            <a:noFill/>
          </a:ln>
        </p:spPr>
        <p:txBody>
          <a:bodyPr spcFirstLastPara="1" wrap="square" lIns="91425" tIns="0" rIns="91425" bIns="0" anchor="t" anchorCtr="0">
            <a:noAutofit/>
          </a:bodyPr>
          <a:lstStyle/>
          <a:p>
            <a:pPr marL="0" lvl="0" indent="0" algn="l" rtl="0">
              <a:lnSpc>
                <a:spcPct val="200000"/>
              </a:lnSpc>
              <a:spcBef>
                <a:spcPts val="1000"/>
              </a:spcBef>
              <a:spcAft>
                <a:spcPct val="0"/>
              </a:spcAft>
              <a:buNone/>
            </a:pPr>
            <a:r>
              <a:rPr lang="en-US"/>
              <a:t>Steps to check the scope of variables in JavaScript:</a:t>
            </a:r>
            <a:endParaRPr/>
          </a:p>
          <a:p>
            <a:pPr marL="457200" lvl="0" indent="-419100" algn="l" rtl="0">
              <a:lnSpc>
                <a:spcPct val="200000"/>
              </a:lnSpc>
              <a:spcBef>
                <a:spcPts val="1000"/>
              </a:spcBef>
              <a:spcAft>
                <a:spcPct val="0"/>
              </a:spcAft>
              <a:buSzPts val="2200"/>
              <a:buFont typeface="Open Sans"/>
              <a:buAutoNum type="arabicPeriod"/>
            </a:pPr>
            <a:r>
              <a:rPr lang="en-US">
                <a:solidFill>
                  <a:srgbClr val="3F3F3F"/>
                </a:solidFill>
              </a:rPr>
              <a:t>Create a JavaScript </a:t>
            </a:r>
            <a:r>
              <a:rPr lang="en-US"/>
              <a:t>file </a:t>
            </a:r>
            <a:r>
              <a:rPr lang="en-US">
                <a:solidFill>
                  <a:srgbClr val="3F3F3F"/>
                </a:solidFill>
              </a:rPr>
              <a:t>in your IDE. </a:t>
            </a:r>
            <a:endParaRPr>
              <a:solidFill>
                <a:srgbClr val="3F3F3F"/>
              </a:solidFill>
            </a:endParaRPr>
          </a:p>
          <a:p>
            <a:pPr marL="457200" lvl="0" indent="-368300" algn="l" rtl="0">
              <a:lnSpc>
                <a:spcPct val="200000"/>
              </a:lnSpc>
              <a:spcBef>
                <a:spcPts val="1000"/>
              </a:spcBef>
              <a:spcAft>
                <a:spcPct val="0"/>
              </a:spcAft>
              <a:buSzPts val="2200"/>
              <a:buFont typeface="Open Sans"/>
              <a:buAutoNum type="arabicPeriod"/>
            </a:pPr>
            <a:r>
              <a:rPr lang="en-US"/>
              <a:t>Write a program with global and function-scoped variables in JavaScript.</a:t>
            </a:r>
            <a:endParaRPr/>
          </a:p>
          <a:p>
            <a:pPr marL="457200" lvl="0" indent="-419100" algn="l" rtl="0">
              <a:lnSpc>
                <a:spcPct val="200000"/>
              </a:lnSpc>
              <a:spcBef>
                <a:spcPts val="1000"/>
              </a:spcBef>
              <a:spcAft>
                <a:spcPct val="0"/>
              </a:spcAft>
              <a:buSzPts val="2200"/>
              <a:buFont typeface="Open Sans"/>
              <a:buAutoNum type="arabicPeriod"/>
            </a:pPr>
            <a:r>
              <a:rPr lang="en-US"/>
              <a:t>Run the code.</a:t>
            </a:r>
            <a:endParaRPr/>
          </a:p>
          <a:p>
            <a:pPr marL="0" lvl="0" indent="0" algn="l" rtl="0">
              <a:lnSpc>
                <a:spcPct val="200000"/>
              </a:lnSpc>
              <a:spcBef>
                <a:spcPts val="1000"/>
              </a:spcBef>
              <a:spcAft>
                <a:spcPct val="0"/>
              </a:spcAft>
              <a:buNone/>
            </a:pPr>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g5e13b700fc_0_138"/>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4400"/>
              <a:buNone/>
            </a:pPr>
            <a:r>
              <a:rPr lang="en-US"/>
              <a:t>Const</a:t>
            </a:r>
            <a:endParaRPr/>
          </a:p>
        </p:txBody>
      </p:sp>
      <p:pic>
        <p:nvPicPr>
          <p:cNvPr id="594" name="Google Shape;594;g5e13b700fc_0_138"/>
          <p:cNvPicPr preferRelativeResize="0"/>
          <p:nvPr/>
        </p:nvPicPr>
        <p:blipFill>
          <a:blip r:embed="rId3">
            <a:alphaModFix/>
          </a:blip>
          <a:stretch>
            <a:fillRect/>
          </a:stretch>
        </p:blipFill>
        <p:spPr>
          <a:xfrm>
            <a:off x="7138925" y="760650"/>
            <a:ext cx="1983050" cy="365750"/>
          </a:xfrm>
          <a:prstGeom prst="rect">
            <a:avLst/>
          </a:prstGeom>
          <a:noFill/>
          <a:ln>
            <a:noFill/>
          </a:ln>
        </p:spPr>
      </p:pic>
      <p:sp>
        <p:nvSpPr>
          <p:cNvPr id="595" name="Google Shape;595;g5e13b700fc_0_138"/>
          <p:cNvSpPr txBox="1">
            <a:spLocks noGrp="1"/>
          </p:cNvSpPr>
          <p:nvPr>
            <p:ph type="body" idx="1"/>
          </p:nvPr>
        </p:nvSpPr>
        <p:spPr>
          <a:xfrm>
            <a:off x="1570650" y="1540825"/>
            <a:ext cx="13869600" cy="2279400"/>
          </a:xfrm>
          <a:prstGeom prst="rect">
            <a:avLst/>
          </a:prstGeom>
          <a:noFill/>
          <a:ln>
            <a:noFill/>
          </a:ln>
        </p:spPr>
        <p:txBody>
          <a:bodyPr spcFirstLastPara="1" wrap="square" lIns="91425" tIns="0" rIns="91425" bIns="0" anchor="t" anchorCtr="0">
            <a:noAutofit/>
          </a:bodyPr>
          <a:lstStyle/>
          <a:p>
            <a:pPr marL="457200" lvl="0" indent="-406400" algn="l" rtl="0">
              <a:lnSpc>
                <a:spcPct val="115000"/>
              </a:lnSpc>
              <a:spcBef>
                <a:spcPts val="1000"/>
              </a:spcBef>
              <a:spcAft>
                <a:spcPct val="0"/>
              </a:spcAft>
              <a:buSzPts val="2800"/>
              <a:buChar char="•"/>
            </a:pPr>
            <a:r>
              <a:rPr lang="en-US"/>
              <a:t>Constants are block scoped.</a:t>
            </a:r>
            <a:endParaRPr/>
          </a:p>
          <a:p>
            <a:pPr marL="457200" lvl="0" indent="-406400" algn="l" rtl="0">
              <a:lnSpc>
                <a:spcPct val="115000"/>
              </a:lnSpc>
              <a:spcBef>
                <a:spcPct val="0"/>
              </a:spcBef>
              <a:spcAft>
                <a:spcPct val="0"/>
              </a:spcAft>
              <a:buSzPts val="2800"/>
              <a:buChar char="•"/>
            </a:pPr>
            <a:r>
              <a:rPr lang="en-US"/>
              <a:t>Value of a constant cannot be changed.</a:t>
            </a:r>
            <a:endParaRPr/>
          </a:p>
          <a:p>
            <a:pPr marL="457200" lvl="0" indent="-406400" algn="l" rtl="0">
              <a:lnSpc>
                <a:spcPct val="115000"/>
              </a:lnSpc>
              <a:spcBef>
                <a:spcPct val="0"/>
              </a:spcBef>
              <a:spcAft>
                <a:spcPct val="0"/>
              </a:spcAft>
              <a:buSzPts val="2800"/>
              <a:buChar char="•"/>
            </a:pPr>
            <a:r>
              <a:rPr lang="en-US"/>
              <a:t>Constants cannot be redeclared.</a:t>
            </a:r>
            <a:endParaRPr/>
          </a:p>
          <a:p>
            <a:pPr marL="457200" lvl="0" indent="0" algn="l" rtl="0">
              <a:lnSpc>
                <a:spcPct val="115000"/>
              </a:lnSpc>
              <a:spcBef>
                <a:spcPts val="1000"/>
              </a:spcBef>
              <a:spcAft>
                <a:spcPct val="0"/>
              </a:spcAft>
              <a:buNone/>
            </a:pPr>
            <a:endParaRPr/>
          </a:p>
          <a:p>
            <a:pPr marL="0" lvl="0" indent="0" algn="l" rtl="0">
              <a:lnSpc>
                <a:spcPct val="115000"/>
              </a:lnSpc>
              <a:spcBef>
                <a:spcPts val="1000"/>
              </a:spcBef>
              <a:spcAft>
                <a:spcPct val="0"/>
              </a:spcAft>
              <a:buNone/>
            </a:pPr>
            <a:r>
              <a:rPr lang="en-US"/>
              <a:t> 							The code below shows a constant being defined.</a:t>
            </a:r>
            <a:endParaRPr/>
          </a:p>
        </p:txBody>
      </p:sp>
      <p:sp>
        <p:nvSpPr>
          <p:cNvPr id="596" name="Google Shape;596;g5e13b700fc_0_138"/>
          <p:cNvSpPr txBox="1"/>
          <p:nvPr/>
        </p:nvSpPr>
        <p:spPr>
          <a:xfrm>
            <a:off x="6122900" y="4450825"/>
            <a:ext cx="4010100" cy="793200"/>
          </a:xfrm>
          <a:prstGeom prst="rect">
            <a:avLst/>
          </a:prstGeom>
          <a:solidFill>
            <a:srgbClr val="D9D2E9"/>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ct val="0"/>
              </a:spcBef>
              <a:spcAft>
                <a:spcPct val="0"/>
              </a:spcAft>
              <a:buNone/>
            </a:pPr>
            <a:r>
              <a:rPr lang="en-US" sz="3000">
                <a:latin typeface="Open Sans"/>
                <a:ea typeface="Open Sans"/>
                <a:cs typeface="Open Sans"/>
                <a:sym typeface="Open Sans"/>
              </a:rPr>
              <a:t>const name = ‘Sam’;</a:t>
            </a:r>
            <a:endParaRPr sz="3000">
              <a:latin typeface="Open Sans"/>
              <a:ea typeface="Open Sans"/>
              <a:cs typeface="Open Sans"/>
              <a:sym typeface="Open Sans"/>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g5e13b70348_0_2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4400"/>
              <a:buNone/>
            </a:pPr>
            <a:r>
              <a:rPr lang="en-US"/>
              <a:t>Let</a:t>
            </a:r>
            <a:endParaRPr/>
          </a:p>
        </p:txBody>
      </p:sp>
      <p:pic>
        <p:nvPicPr>
          <p:cNvPr id="602" name="Google Shape;602;g5e13b70348_0_21"/>
          <p:cNvPicPr preferRelativeResize="0"/>
          <p:nvPr/>
        </p:nvPicPr>
        <p:blipFill>
          <a:blip r:embed="rId3">
            <a:alphaModFix/>
          </a:blip>
          <a:stretch>
            <a:fillRect/>
          </a:stretch>
        </p:blipFill>
        <p:spPr>
          <a:xfrm>
            <a:off x="7517175" y="760650"/>
            <a:ext cx="1277949" cy="365750"/>
          </a:xfrm>
          <a:prstGeom prst="rect">
            <a:avLst/>
          </a:prstGeom>
          <a:noFill/>
          <a:ln>
            <a:noFill/>
          </a:ln>
        </p:spPr>
      </p:pic>
      <p:sp>
        <p:nvSpPr>
          <p:cNvPr id="603" name="Google Shape;603;g5e13b70348_0_21"/>
          <p:cNvSpPr txBox="1">
            <a:spLocks noGrp="1"/>
          </p:cNvSpPr>
          <p:nvPr>
            <p:ph type="body" idx="1"/>
          </p:nvPr>
        </p:nvSpPr>
        <p:spPr>
          <a:xfrm>
            <a:off x="1570650" y="1312225"/>
            <a:ext cx="13869600" cy="2749800"/>
          </a:xfrm>
          <a:prstGeom prst="rect">
            <a:avLst/>
          </a:prstGeom>
          <a:noFill/>
          <a:ln>
            <a:noFill/>
          </a:ln>
        </p:spPr>
        <p:txBody>
          <a:bodyPr spcFirstLastPara="1" wrap="square" lIns="91425" tIns="0" rIns="91425" bIns="0" anchor="t" anchorCtr="0">
            <a:noAutofit/>
          </a:bodyPr>
          <a:lstStyle/>
          <a:p>
            <a:pPr marL="457200" lvl="0" indent="-406400" algn="l" rtl="0">
              <a:lnSpc>
                <a:spcPct val="115000"/>
              </a:lnSpc>
              <a:spcBef>
                <a:spcPts val="1000"/>
              </a:spcBef>
              <a:spcAft>
                <a:spcPct val="0"/>
              </a:spcAft>
              <a:buSzPts val="2800"/>
              <a:buChar char="•"/>
            </a:pPr>
            <a:r>
              <a:rPr lang="en-US"/>
              <a:t>Declares a block scope local variable</a:t>
            </a:r>
            <a:endParaRPr/>
          </a:p>
          <a:p>
            <a:pPr marL="457200" lvl="0" indent="-406400" algn="l" rtl="0">
              <a:lnSpc>
                <a:spcPct val="115000"/>
              </a:lnSpc>
              <a:spcBef>
                <a:spcPct val="0"/>
              </a:spcBef>
              <a:spcAft>
                <a:spcPct val="0"/>
              </a:spcAft>
              <a:buSzPts val="2800"/>
              <a:buChar char="•"/>
            </a:pPr>
            <a:r>
              <a:rPr lang="en-US"/>
              <a:t>Allows optional initialization</a:t>
            </a:r>
            <a:endParaRPr/>
          </a:p>
          <a:p>
            <a:pPr marL="457200" lvl="0" indent="-406400" algn="l" rtl="0">
              <a:lnSpc>
                <a:spcPct val="115000"/>
              </a:lnSpc>
              <a:spcBef>
                <a:spcPct val="0"/>
              </a:spcBef>
              <a:spcAft>
                <a:spcPct val="0"/>
              </a:spcAft>
              <a:buSzPts val="2800"/>
              <a:buChar char="•"/>
            </a:pPr>
            <a:r>
              <a:rPr lang="en-US"/>
              <a:t>Has its own lexical </a:t>
            </a:r>
            <a:r>
              <a:rPr lang="en-US" b="1" i="1"/>
              <a:t>this</a:t>
            </a:r>
            <a:endParaRPr b="1" i="1"/>
          </a:p>
          <a:p>
            <a:pPr marL="457200" lvl="0" indent="-406400" algn="l" rtl="0">
              <a:lnSpc>
                <a:spcPct val="115000"/>
              </a:lnSpc>
              <a:spcBef>
                <a:spcPct val="0"/>
              </a:spcBef>
              <a:spcAft>
                <a:spcPct val="0"/>
              </a:spcAft>
              <a:buSzPts val="2800"/>
              <a:buChar char="•"/>
            </a:pPr>
            <a:r>
              <a:rPr lang="en-US"/>
              <a:t>Does not create properties of the window object when declared globally</a:t>
            </a:r>
            <a:endParaRPr/>
          </a:p>
          <a:p>
            <a:pPr marL="457200" lvl="0" indent="-406400" algn="l" rtl="0">
              <a:lnSpc>
                <a:spcPct val="115000"/>
              </a:lnSpc>
              <a:spcBef>
                <a:spcPct val="0"/>
              </a:spcBef>
              <a:spcAft>
                <a:spcPct val="0"/>
              </a:spcAft>
              <a:buSzPts val="2800"/>
              <a:buChar char="•"/>
            </a:pPr>
            <a:r>
              <a:rPr lang="en-US"/>
              <a:t>Does not allow redeclaration</a:t>
            </a:r>
            <a:endParaRPr/>
          </a:p>
        </p:txBody>
      </p:sp>
      <p:sp>
        <p:nvSpPr>
          <p:cNvPr id="604" name="Google Shape;604;g5e13b70348_0_21"/>
          <p:cNvSpPr txBox="1"/>
          <p:nvPr/>
        </p:nvSpPr>
        <p:spPr>
          <a:xfrm>
            <a:off x="6034750" y="4765725"/>
            <a:ext cx="4010100" cy="793200"/>
          </a:xfrm>
          <a:prstGeom prst="rect">
            <a:avLst/>
          </a:prstGeom>
          <a:solidFill>
            <a:srgbClr val="D9D2E9"/>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ct val="0"/>
              </a:spcBef>
              <a:spcAft>
                <a:spcPct val="0"/>
              </a:spcAft>
              <a:buNone/>
            </a:pPr>
            <a:r>
              <a:rPr lang="en-US" sz="3000">
                <a:latin typeface="Open Sans"/>
                <a:ea typeface="Open Sans"/>
                <a:cs typeface="Open Sans"/>
                <a:sym typeface="Open Sans"/>
              </a:rPr>
              <a:t>let age = 25;</a:t>
            </a:r>
            <a:endParaRPr sz="3000">
              <a:latin typeface="Open Sans"/>
              <a:ea typeface="Open Sans"/>
              <a:cs typeface="Open Sans"/>
              <a:sym typeface="Open Sans"/>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g5e13b70348_0_4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4400"/>
              <a:buNone/>
            </a:pPr>
            <a:r>
              <a:rPr lang="en-US"/>
              <a:t>Let vs. Var</a:t>
            </a:r>
            <a:endParaRPr/>
          </a:p>
        </p:txBody>
      </p:sp>
      <p:pic>
        <p:nvPicPr>
          <p:cNvPr id="610" name="Google Shape;610;g5e13b70348_0_41"/>
          <p:cNvPicPr preferRelativeResize="0"/>
          <p:nvPr/>
        </p:nvPicPr>
        <p:blipFill>
          <a:blip r:embed="rId3">
            <a:alphaModFix/>
          </a:blip>
          <a:stretch>
            <a:fillRect/>
          </a:stretch>
        </p:blipFill>
        <p:spPr>
          <a:xfrm>
            <a:off x="6472989" y="760639"/>
            <a:ext cx="3356359" cy="365760"/>
          </a:xfrm>
          <a:prstGeom prst="rect">
            <a:avLst/>
          </a:prstGeom>
          <a:noFill/>
          <a:ln>
            <a:noFill/>
          </a:ln>
        </p:spPr>
      </p:pic>
      <p:sp>
        <p:nvSpPr>
          <p:cNvPr id="611" name="Google Shape;611;g5e13b70348_0_41"/>
          <p:cNvSpPr txBox="1">
            <a:spLocks noGrp="1"/>
          </p:cNvSpPr>
          <p:nvPr>
            <p:ph type="body" idx="1"/>
          </p:nvPr>
        </p:nvSpPr>
        <p:spPr>
          <a:xfrm>
            <a:off x="1583075" y="1114700"/>
            <a:ext cx="13869600" cy="1644300"/>
          </a:xfrm>
          <a:prstGeom prst="rect">
            <a:avLst/>
          </a:prstGeom>
          <a:noFill/>
          <a:ln>
            <a:noFill/>
          </a:ln>
        </p:spPr>
        <p:txBody>
          <a:bodyPr spcFirstLastPara="1" wrap="square" lIns="91425" tIns="0" rIns="91425" bIns="0" anchor="t" anchorCtr="0">
            <a:noAutofit/>
          </a:bodyPr>
          <a:lstStyle/>
          <a:p>
            <a:pPr marL="457200" lvl="0" indent="-406400" algn="l" rtl="0">
              <a:lnSpc>
                <a:spcPct val="100000"/>
              </a:lnSpc>
              <a:spcBef>
                <a:spcPts val="1000"/>
              </a:spcBef>
              <a:spcAft>
                <a:spcPct val="0"/>
              </a:spcAft>
              <a:buSzPts val="2800"/>
              <a:buChar char="•"/>
            </a:pPr>
            <a:r>
              <a:rPr lang="en-US"/>
              <a:t>Are identical when used globally, that is, outside a function block or within function scope</a:t>
            </a:r>
            <a:endParaRPr/>
          </a:p>
          <a:p>
            <a:pPr marL="457200" lvl="0" indent="-406400" algn="l" rtl="0">
              <a:lnSpc>
                <a:spcPct val="100000"/>
              </a:lnSpc>
              <a:spcBef>
                <a:spcPct val="0"/>
              </a:spcBef>
              <a:spcAft>
                <a:spcPct val="0"/>
              </a:spcAft>
              <a:buSzPts val="2800"/>
              <a:buChar char="•"/>
            </a:pPr>
            <a:r>
              <a:rPr lang="en-US"/>
              <a:t>Are similar but not identical, when used inside a function block</a:t>
            </a:r>
            <a:endParaRPr/>
          </a:p>
          <a:p>
            <a:pPr marL="457200" lvl="0" indent="-406400" algn="l" rtl="0">
              <a:lnSpc>
                <a:spcPct val="100000"/>
              </a:lnSpc>
              <a:spcBef>
                <a:spcPct val="0"/>
              </a:spcBef>
              <a:spcAft>
                <a:spcPct val="0"/>
              </a:spcAft>
              <a:buSzPts val="2800"/>
              <a:buChar char="•"/>
            </a:pPr>
            <a:r>
              <a:rPr lang="en-US"/>
              <a:t>Differ when used in blocks</a:t>
            </a:r>
            <a:endParaRPr/>
          </a:p>
        </p:txBody>
      </p:sp>
      <p:sp>
        <p:nvSpPr>
          <p:cNvPr id="612" name="Google Shape;612;g5e13b70348_0_41"/>
          <p:cNvSpPr txBox="1"/>
          <p:nvPr/>
        </p:nvSpPr>
        <p:spPr>
          <a:xfrm>
            <a:off x="4740025" y="3054100"/>
            <a:ext cx="5996100" cy="5772900"/>
          </a:xfrm>
          <a:prstGeom prst="rect">
            <a:avLst/>
          </a:prstGeom>
          <a:solidFill>
            <a:srgbClr val="D9D2E9"/>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ct val="0"/>
              </a:spcBef>
              <a:spcAft>
                <a:spcPct val="0"/>
              </a:spcAft>
              <a:buNone/>
            </a:pPr>
            <a:r>
              <a:rPr lang="en-US" sz="2200">
                <a:latin typeface="Open Sans"/>
                <a:ea typeface="Open Sans"/>
                <a:cs typeface="Open Sans"/>
                <a:sym typeface="Open Sans"/>
              </a:rPr>
              <a:t>function letSample() {</a:t>
            </a:r>
            <a:endParaRPr sz="2200">
              <a:latin typeface="Open Sans"/>
              <a:ea typeface="Open Sans"/>
              <a:cs typeface="Open Sans"/>
              <a:sym typeface="Open Sans"/>
            </a:endParaRPr>
          </a:p>
          <a:p>
            <a:pPr marL="0" lvl="0" indent="0" algn="l" rtl="0">
              <a:spcBef>
                <a:spcPct val="0"/>
              </a:spcBef>
              <a:spcAft>
                <a:spcPct val="0"/>
              </a:spcAft>
              <a:buNone/>
            </a:pPr>
            <a:endParaRPr sz="2200">
              <a:latin typeface="Open Sans"/>
              <a:ea typeface="Open Sans"/>
              <a:cs typeface="Open Sans"/>
              <a:sym typeface="Open Sans"/>
            </a:endParaRPr>
          </a:p>
          <a:p>
            <a:pPr marL="0" lvl="0" indent="0" algn="l" rtl="0">
              <a:spcBef>
                <a:spcPct val="0"/>
              </a:spcBef>
              <a:spcAft>
                <a:spcPct val="0"/>
              </a:spcAft>
              <a:buNone/>
            </a:pPr>
            <a:r>
              <a:rPr lang="en-US" sz="2200">
                <a:solidFill>
                  <a:srgbClr val="666666"/>
                </a:solidFill>
                <a:latin typeface="Open Sans"/>
                <a:ea typeface="Open Sans"/>
                <a:cs typeface="Open Sans"/>
                <a:sym typeface="Open Sans"/>
              </a:rPr>
              <a:t>    //i is *not* visible out here</a:t>
            </a:r>
            <a:endParaRPr sz="2200">
              <a:solidFill>
                <a:srgbClr val="666666"/>
              </a:solidFill>
              <a:latin typeface="Open Sans"/>
              <a:ea typeface="Open Sans"/>
              <a:cs typeface="Open Sans"/>
              <a:sym typeface="Open Sans"/>
            </a:endParaRPr>
          </a:p>
          <a:p>
            <a:pPr marL="0" lvl="0" indent="0" algn="l" rtl="0">
              <a:spcBef>
                <a:spcPct val="0"/>
              </a:spcBef>
              <a:spcAft>
                <a:spcPct val="0"/>
              </a:spcAft>
              <a:buClr>
                <a:schemeClr val="dk1"/>
              </a:buClr>
              <a:buSzPts val="1100"/>
              <a:buFont typeface="Arial"/>
              <a:buNone/>
            </a:pPr>
            <a:r>
              <a:rPr lang="en-US" sz="2200">
                <a:latin typeface="Open Sans"/>
                <a:ea typeface="Open Sans"/>
                <a:cs typeface="Open Sans"/>
                <a:sym typeface="Open Sans"/>
              </a:rPr>
              <a:t>    for( let i = 0; i &lt; 5; i++ ) {</a:t>
            </a:r>
            <a:endParaRPr sz="2200">
              <a:latin typeface="Open Sans"/>
              <a:ea typeface="Open Sans"/>
              <a:cs typeface="Open Sans"/>
              <a:sym typeface="Open Sans"/>
            </a:endParaRPr>
          </a:p>
          <a:p>
            <a:pPr marL="0" lvl="0" indent="0" algn="l" rtl="0">
              <a:spcBef>
                <a:spcPct val="0"/>
              </a:spcBef>
              <a:spcAft>
                <a:spcPct val="0"/>
              </a:spcAft>
              <a:buClr>
                <a:schemeClr val="dk1"/>
              </a:buClr>
              <a:buSzPts val="1100"/>
              <a:buFont typeface="Arial"/>
              <a:buNone/>
            </a:pPr>
            <a:r>
              <a:rPr lang="en-US" sz="2200">
                <a:latin typeface="Open Sans"/>
                <a:ea typeface="Open Sans"/>
                <a:cs typeface="Open Sans"/>
                <a:sym typeface="Open Sans"/>
              </a:rPr>
              <a:t>        console.log(i)</a:t>
            </a:r>
            <a:endParaRPr sz="2200">
              <a:latin typeface="Open Sans"/>
              <a:ea typeface="Open Sans"/>
              <a:cs typeface="Open Sans"/>
              <a:sym typeface="Open Sans"/>
            </a:endParaRPr>
          </a:p>
          <a:p>
            <a:pPr marL="0" lvl="0" indent="0" algn="l" rtl="0">
              <a:spcBef>
                <a:spcPct val="0"/>
              </a:spcBef>
              <a:spcAft>
                <a:spcPct val="0"/>
              </a:spcAft>
              <a:buClr>
                <a:schemeClr val="dk1"/>
              </a:buClr>
              <a:buSzPts val="1100"/>
              <a:buFont typeface="Arial"/>
              <a:buNone/>
            </a:pPr>
            <a:r>
              <a:rPr lang="en-US" sz="2200">
                <a:latin typeface="Open Sans"/>
                <a:ea typeface="Open Sans"/>
                <a:cs typeface="Open Sans"/>
                <a:sym typeface="Open Sans"/>
              </a:rPr>
              <a:t>    }</a:t>
            </a:r>
            <a:endParaRPr sz="2200">
              <a:latin typeface="Open Sans"/>
              <a:ea typeface="Open Sans"/>
              <a:cs typeface="Open Sans"/>
              <a:sym typeface="Open Sans"/>
            </a:endParaRPr>
          </a:p>
          <a:p>
            <a:pPr marL="0" lvl="0" indent="0" algn="l" rtl="0">
              <a:spcBef>
                <a:spcPct val="0"/>
              </a:spcBef>
              <a:spcAft>
                <a:spcPct val="0"/>
              </a:spcAft>
              <a:buClr>
                <a:schemeClr val="dk1"/>
              </a:buClr>
              <a:buSzPts val="1100"/>
              <a:buFont typeface="Arial"/>
              <a:buNone/>
            </a:pPr>
            <a:r>
              <a:rPr lang="en-US" sz="2200">
                <a:solidFill>
                  <a:srgbClr val="666666"/>
                </a:solidFill>
                <a:latin typeface="Open Sans"/>
                <a:ea typeface="Open Sans"/>
                <a:cs typeface="Open Sans"/>
                <a:sym typeface="Open Sans"/>
              </a:rPr>
              <a:t>   //i is *not* visible out here</a:t>
            </a:r>
            <a:endParaRPr sz="2200">
              <a:solidFill>
                <a:srgbClr val="666666"/>
              </a:solidFill>
              <a:latin typeface="Open Sans"/>
              <a:ea typeface="Open Sans"/>
              <a:cs typeface="Open Sans"/>
              <a:sym typeface="Open Sans"/>
            </a:endParaRPr>
          </a:p>
          <a:p>
            <a:pPr marL="0" lvl="0" indent="0" algn="l" rtl="0">
              <a:spcBef>
                <a:spcPct val="0"/>
              </a:spcBef>
              <a:spcAft>
                <a:spcPct val="0"/>
              </a:spcAft>
              <a:buClr>
                <a:schemeClr val="dk1"/>
              </a:buClr>
              <a:buSzPts val="1100"/>
              <a:buFont typeface="Arial"/>
              <a:buNone/>
            </a:pPr>
            <a:r>
              <a:rPr lang="en-US" sz="2200">
                <a:latin typeface="Open Sans"/>
                <a:ea typeface="Open Sans"/>
                <a:cs typeface="Open Sans"/>
                <a:sym typeface="Open Sans"/>
              </a:rPr>
              <a:t>}</a:t>
            </a:r>
            <a:endParaRPr sz="2200">
              <a:latin typeface="Open Sans"/>
              <a:ea typeface="Open Sans"/>
              <a:cs typeface="Open Sans"/>
              <a:sym typeface="Open Sans"/>
            </a:endParaRPr>
          </a:p>
          <a:p>
            <a:pPr marL="0" lvl="0" indent="0" algn="l" rtl="0">
              <a:spcBef>
                <a:spcPct val="0"/>
              </a:spcBef>
              <a:spcAft>
                <a:spcPct val="0"/>
              </a:spcAft>
              <a:buClr>
                <a:schemeClr val="dk1"/>
              </a:buClr>
              <a:buSzPts val="1100"/>
              <a:buFont typeface="Arial"/>
              <a:buNone/>
            </a:pPr>
            <a:endParaRPr sz="2200">
              <a:latin typeface="Open Sans"/>
              <a:ea typeface="Open Sans"/>
              <a:cs typeface="Open Sans"/>
              <a:sym typeface="Open Sans"/>
            </a:endParaRPr>
          </a:p>
          <a:p>
            <a:pPr marL="0" lvl="0" indent="0" algn="l" rtl="0">
              <a:spcBef>
                <a:spcPct val="0"/>
              </a:spcBef>
              <a:spcAft>
                <a:spcPct val="0"/>
              </a:spcAft>
              <a:buNone/>
            </a:pPr>
            <a:r>
              <a:rPr lang="en-US" sz="2200">
                <a:latin typeface="Open Sans"/>
                <a:ea typeface="Open Sans"/>
                <a:cs typeface="Open Sans"/>
                <a:sym typeface="Open Sans"/>
              </a:rPr>
              <a:t>function varSample() {</a:t>
            </a:r>
            <a:endParaRPr sz="2200">
              <a:latin typeface="Open Sans"/>
              <a:ea typeface="Open Sans"/>
              <a:cs typeface="Open Sans"/>
              <a:sym typeface="Open Sans"/>
            </a:endParaRPr>
          </a:p>
          <a:p>
            <a:pPr marL="0" lvl="0" indent="0" algn="l" rtl="0">
              <a:spcBef>
                <a:spcPct val="0"/>
              </a:spcBef>
              <a:spcAft>
                <a:spcPct val="0"/>
              </a:spcAft>
              <a:buNone/>
            </a:pPr>
            <a:endParaRPr sz="2200">
              <a:latin typeface="Open Sans"/>
              <a:ea typeface="Open Sans"/>
              <a:cs typeface="Open Sans"/>
              <a:sym typeface="Open Sans"/>
            </a:endParaRPr>
          </a:p>
          <a:p>
            <a:pPr marL="0" lvl="0" indent="0" algn="l" rtl="0">
              <a:spcBef>
                <a:spcPct val="0"/>
              </a:spcBef>
              <a:spcAft>
                <a:spcPct val="0"/>
              </a:spcAft>
              <a:buClr>
                <a:schemeClr val="dk1"/>
              </a:buClr>
              <a:buSzPts val="1100"/>
              <a:buFont typeface="Arial"/>
              <a:buNone/>
            </a:pPr>
            <a:r>
              <a:rPr lang="en-US" sz="2200">
                <a:solidFill>
                  <a:srgbClr val="666666"/>
                </a:solidFill>
                <a:latin typeface="Open Sans"/>
                <a:ea typeface="Open Sans"/>
                <a:cs typeface="Open Sans"/>
                <a:sym typeface="Open Sans"/>
              </a:rPr>
              <a:t>    //j *is* visible out here</a:t>
            </a:r>
            <a:endParaRPr sz="2200">
              <a:solidFill>
                <a:srgbClr val="666666"/>
              </a:solidFill>
              <a:latin typeface="Open Sans"/>
              <a:ea typeface="Open Sans"/>
              <a:cs typeface="Open Sans"/>
              <a:sym typeface="Open Sans"/>
            </a:endParaRPr>
          </a:p>
          <a:p>
            <a:pPr marL="0" lvl="0" indent="0" algn="l" rtl="0">
              <a:spcBef>
                <a:spcPct val="0"/>
              </a:spcBef>
              <a:spcAft>
                <a:spcPct val="0"/>
              </a:spcAft>
              <a:buClr>
                <a:schemeClr val="dk1"/>
              </a:buClr>
              <a:buSzPts val="1100"/>
              <a:buFont typeface="Arial"/>
              <a:buNone/>
            </a:pPr>
            <a:r>
              <a:rPr lang="en-US" sz="2200">
                <a:latin typeface="Open Sans"/>
                <a:ea typeface="Open Sans"/>
                <a:cs typeface="Open Sans"/>
                <a:sym typeface="Open Sans"/>
              </a:rPr>
              <a:t>    for( var j = 0; j &lt; 5; j++ ) {</a:t>
            </a:r>
            <a:endParaRPr sz="2200">
              <a:latin typeface="Open Sans"/>
              <a:ea typeface="Open Sans"/>
              <a:cs typeface="Open Sans"/>
              <a:sym typeface="Open Sans"/>
            </a:endParaRPr>
          </a:p>
          <a:p>
            <a:pPr marL="0" lvl="0" indent="0" algn="l" rtl="0">
              <a:spcBef>
                <a:spcPct val="0"/>
              </a:spcBef>
              <a:spcAft>
                <a:spcPct val="0"/>
              </a:spcAft>
              <a:buClr>
                <a:schemeClr val="dk1"/>
              </a:buClr>
              <a:buSzPts val="1100"/>
              <a:buFont typeface="Arial"/>
              <a:buNone/>
            </a:pPr>
            <a:r>
              <a:rPr lang="en-US" sz="2200">
                <a:latin typeface="Open Sans"/>
                <a:ea typeface="Open Sans"/>
                <a:cs typeface="Open Sans"/>
                <a:sym typeface="Open Sans"/>
              </a:rPr>
              <a:t>		console.log(j)</a:t>
            </a:r>
            <a:endParaRPr sz="2200">
              <a:latin typeface="Open Sans"/>
              <a:ea typeface="Open Sans"/>
              <a:cs typeface="Open Sans"/>
              <a:sym typeface="Open Sans"/>
            </a:endParaRPr>
          </a:p>
          <a:p>
            <a:pPr marL="0" lvl="0" indent="0" algn="l" rtl="0">
              <a:spcBef>
                <a:spcPct val="0"/>
              </a:spcBef>
              <a:spcAft>
                <a:spcPct val="0"/>
              </a:spcAft>
              <a:buClr>
                <a:schemeClr val="dk1"/>
              </a:buClr>
              <a:buSzPts val="1100"/>
              <a:buFont typeface="Arial"/>
              <a:buNone/>
            </a:pPr>
            <a:r>
              <a:rPr lang="en-US" sz="2200">
                <a:latin typeface="Open Sans"/>
                <a:ea typeface="Open Sans"/>
                <a:cs typeface="Open Sans"/>
                <a:sym typeface="Open Sans"/>
              </a:rPr>
              <a:t>    }</a:t>
            </a:r>
            <a:endParaRPr sz="2200">
              <a:latin typeface="Open Sans"/>
              <a:ea typeface="Open Sans"/>
              <a:cs typeface="Open Sans"/>
              <a:sym typeface="Open Sans"/>
            </a:endParaRPr>
          </a:p>
          <a:p>
            <a:pPr marL="0" lvl="0" indent="0" algn="l" rtl="0">
              <a:spcBef>
                <a:spcPct val="0"/>
              </a:spcBef>
              <a:spcAft>
                <a:spcPct val="0"/>
              </a:spcAft>
              <a:buClr>
                <a:schemeClr val="dk1"/>
              </a:buClr>
              <a:buSzPts val="1100"/>
              <a:buFont typeface="Arial"/>
              <a:buNone/>
            </a:pPr>
            <a:r>
              <a:rPr lang="en-US" sz="2200">
                <a:solidFill>
                  <a:srgbClr val="666666"/>
                </a:solidFill>
                <a:latin typeface="Open Sans"/>
                <a:ea typeface="Open Sans"/>
                <a:cs typeface="Open Sans"/>
                <a:sym typeface="Open Sans"/>
              </a:rPr>
              <a:t>    //j  *is* visible out here</a:t>
            </a:r>
            <a:endParaRPr sz="2200">
              <a:solidFill>
                <a:srgbClr val="666666"/>
              </a:solidFill>
              <a:latin typeface="Open Sans"/>
              <a:ea typeface="Open Sans"/>
              <a:cs typeface="Open Sans"/>
              <a:sym typeface="Open Sans"/>
            </a:endParaRPr>
          </a:p>
          <a:p>
            <a:pPr marL="0" lvl="0" indent="0" algn="l" rtl="0">
              <a:spcBef>
                <a:spcPct val="0"/>
              </a:spcBef>
              <a:spcAft>
                <a:spcPct val="0"/>
              </a:spcAft>
              <a:buClr>
                <a:schemeClr val="dk1"/>
              </a:buClr>
              <a:buSzPts val="1100"/>
              <a:buFont typeface="Arial"/>
              <a:buNone/>
            </a:pPr>
            <a:r>
              <a:rPr lang="en-US" sz="2200">
                <a:latin typeface="Open Sans"/>
                <a:ea typeface="Open Sans"/>
                <a:cs typeface="Open Sans"/>
                <a:sym typeface="Open Sans"/>
              </a:rPr>
              <a:t>}</a:t>
            </a:r>
            <a:endParaRPr sz="2200">
              <a:latin typeface="Open Sans"/>
              <a:ea typeface="Open Sans"/>
              <a:cs typeface="Open Sans"/>
              <a:sym typeface="Open Sans"/>
            </a:endParaRPr>
          </a:p>
          <a:p>
            <a:pPr marL="0" lvl="0" indent="0" algn="l" rtl="0">
              <a:spcBef>
                <a:spcPct val="0"/>
              </a:spcBef>
              <a:spcAft>
                <a:spcPct val="0"/>
              </a:spcAft>
              <a:buNone/>
            </a:pPr>
            <a:endParaRPr sz="2200">
              <a:latin typeface="Open Sans"/>
              <a:ea typeface="Open Sans"/>
              <a:cs typeface="Open Sans"/>
              <a:sym typeface="Open Sans"/>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g5f74df13c7_0_352"/>
          <p:cNvSpPr txBox="1">
            <a:spLocks noGrp="1"/>
          </p:cNvSpPr>
          <p:nvPr>
            <p:ph type="title"/>
          </p:nvPr>
        </p:nvSpPr>
        <p:spPr>
          <a:xfrm>
            <a:off x="812800" y="436395"/>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ct val="0"/>
              </a:spcBef>
              <a:spcAft>
                <a:spcPct val="0"/>
              </a:spcAft>
              <a:buSzPts val="4400"/>
              <a:buNone/>
            </a:pPr>
            <a:r>
              <a:rPr lang="en-US"/>
              <a:t>Let and Const</a:t>
            </a:r>
            <a:endParaRPr/>
          </a:p>
        </p:txBody>
      </p:sp>
      <p:sp>
        <p:nvSpPr>
          <p:cNvPr id="618" name="Google Shape;618;g5f74df13c7_0_352"/>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1000"/>
              </a:spcBef>
              <a:spcAft>
                <a:spcPct val="0"/>
              </a:spcAft>
              <a:buSzPts val="2800"/>
              <a:buNone/>
            </a:pPr>
            <a:r>
              <a:rPr lang="en-US" b="1"/>
              <a:t>Problem Statement:</a:t>
            </a:r>
            <a:r>
              <a:rPr lang="en-US"/>
              <a:t> Demonstrate the use of </a:t>
            </a:r>
            <a:r>
              <a:rPr lang="en-US" i="1"/>
              <a:t>let</a:t>
            </a:r>
            <a:r>
              <a:rPr lang="en-US"/>
              <a:t> and </a:t>
            </a:r>
            <a:r>
              <a:rPr lang="en-US" i="1"/>
              <a:t>const</a:t>
            </a:r>
            <a:r>
              <a:rPr lang="en-US"/>
              <a:t> in JavaScript. </a:t>
            </a:r>
            <a:endParaRPr/>
          </a:p>
        </p:txBody>
      </p:sp>
      <p:sp>
        <p:nvSpPr>
          <p:cNvPr id="619" name="Google Shape;619;g5f74df13c7_0_352"/>
          <p:cNvSpPr txBox="1"/>
          <p:nvPr/>
        </p:nvSpPr>
        <p:spPr>
          <a:xfrm>
            <a:off x="12591457" y="1765347"/>
            <a:ext cx="3484800" cy="358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ct val="0"/>
              </a:spcBef>
              <a:spcAft>
                <a:spcPct val="0"/>
              </a:spcAft>
              <a:buClr>
                <a:srgbClr val="0F547B"/>
              </a:buClr>
              <a:buSzPts val="700"/>
              <a:buFont typeface="Arial"/>
              <a:buNone/>
            </a:pPr>
            <a:r>
              <a:rPr lang="en-US" sz="2200" b="1" i="0" u="none" strike="noStrike" cap="none">
                <a:solidFill>
                  <a:srgbClr val="0F547B"/>
                </a:solidFill>
                <a:latin typeface="Open Sans"/>
                <a:ea typeface="Open Sans"/>
                <a:cs typeface="Open Sans"/>
                <a:sym typeface="Open Sans"/>
              </a:rPr>
              <a:t>Duration: 20 min.</a:t>
            </a:r>
            <a:endParaRPr sz="2200" b="1" i="0" u="none" strike="noStrike" cap="none">
              <a:solidFill>
                <a:srgbClr val="000000"/>
              </a:solidFill>
              <a:latin typeface="Open Sans"/>
              <a:ea typeface="Open Sans"/>
              <a:cs typeface="Open Sans"/>
              <a:sym typeface="Open Sans"/>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g5f74df13c7_0_358"/>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4400"/>
              <a:buNone/>
            </a:pPr>
            <a:r>
              <a:rPr lang="en-US"/>
              <a:t>Assisted Practice: Guidelines</a:t>
            </a:r>
            <a:endParaRPr/>
          </a:p>
        </p:txBody>
      </p:sp>
      <p:sp>
        <p:nvSpPr>
          <p:cNvPr id="625" name="Google Shape;625;g5f74df13c7_0_358"/>
          <p:cNvSpPr txBox="1">
            <a:spLocks noGrp="1"/>
          </p:cNvSpPr>
          <p:nvPr>
            <p:ph type="body" idx="1"/>
          </p:nvPr>
        </p:nvSpPr>
        <p:spPr>
          <a:xfrm>
            <a:off x="1901825" y="1808163"/>
            <a:ext cx="12452400" cy="5527800"/>
          </a:xfrm>
          <a:prstGeom prst="rect">
            <a:avLst/>
          </a:prstGeom>
          <a:noFill/>
          <a:ln>
            <a:noFill/>
          </a:ln>
        </p:spPr>
        <p:txBody>
          <a:bodyPr spcFirstLastPara="1" wrap="square" lIns="91425" tIns="0" rIns="91425" bIns="0" anchor="t" anchorCtr="0">
            <a:noAutofit/>
          </a:bodyPr>
          <a:lstStyle/>
          <a:p>
            <a:pPr marL="0" lvl="0" indent="0" algn="l" rtl="0">
              <a:lnSpc>
                <a:spcPct val="200000"/>
              </a:lnSpc>
              <a:spcBef>
                <a:spcPts val="1000"/>
              </a:spcBef>
              <a:spcAft>
                <a:spcPct val="0"/>
              </a:spcAft>
              <a:buNone/>
            </a:pPr>
            <a:r>
              <a:rPr lang="en-US"/>
              <a:t>Steps to define variables using </a:t>
            </a:r>
            <a:r>
              <a:rPr lang="en-US" i="1"/>
              <a:t>let</a:t>
            </a:r>
            <a:r>
              <a:rPr lang="en-US"/>
              <a:t> and </a:t>
            </a:r>
            <a:r>
              <a:rPr lang="en-US" i="1"/>
              <a:t>const</a:t>
            </a:r>
            <a:r>
              <a:rPr lang="en-US"/>
              <a:t>:</a:t>
            </a:r>
            <a:endParaRPr/>
          </a:p>
          <a:p>
            <a:pPr marL="457200" lvl="0" indent="-419100" algn="l" rtl="0">
              <a:lnSpc>
                <a:spcPct val="200000"/>
              </a:lnSpc>
              <a:spcBef>
                <a:spcPts val="1000"/>
              </a:spcBef>
              <a:spcAft>
                <a:spcPct val="0"/>
              </a:spcAft>
              <a:buSzPts val="2200"/>
              <a:buFont typeface="Open Sans"/>
              <a:buAutoNum type="arabicPeriod"/>
            </a:pPr>
            <a:r>
              <a:rPr lang="en-US">
                <a:solidFill>
                  <a:srgbClr val="3F3F3F"/>
                </a:solidFill>
              </a:rPr>
              <a:t>Create a JavaScript </a:t>
            </a:r>
            <a:r>
              <a:rPr lang="en-US"/>
              <a:t>file </a:t>
            </a:r>
            <a:r>
              <a:rPr lang="en-US">
                <a:solidFill>
                  <a:srgbClr val="3F3F3F"/>
                </a:solidFill>
              </a:rPr>
              <a:t>in your IDE. </a:t>
            </a:r>
            <a:endParaRPr>
              <a:solidFill>
                <a:srgbClr val="3F3F3F"/>
              </a:solidFill>
            </a:endParaRPr>
          </a:p>
          <a:p>
            <a:pPr marL="457200" lvl="0" indent="-368300" algn="l" rtl="0">
              <a:lnSpc>
                <a:spcPct val="200000"/>
              </a:lnSpc>
              <a:spcBef>
                <a:spcPts val="1000"/>
              </a:spcBef>
              <a:spcAft>
                <a:spcPct val="0"/>
              </a:spcAft>
              <a:buSzPts val="2200"/>
              <a:buFont typeface="Open Sans"/>
              <a:buAutoNum type="arabicPeriod"/>
            </a:pPr>
            <a:r>
              <a:rPr lang="en-US"/>
              <a:t>Write a program to demonstrate scope of variables in JavaScript.</a:t>
            </a:r>
            <a:endParaRPr/>
          </a:p>
          <a:p>
            <a:pPr marL="457200" lvl="0" indent="-419100" algn="l" rtl="0">
              <a:lnSpc>
                <a:spcPct val="200000"/>
              </a:lnSpc>
              <a:spcBef>
                <a:spcPts val="1000"/>
              </a:spcBef>
              <a:spcAft>
                <a:spcPct val="0"/>
              </a:spcAft>
              <a:buSzPts val="2200"/>
              <a:buFont typeface="Open Sans"/>
              <a:buAutoNum type="arabicPeriod"/>
            </a:pPr>
            <a:r>
              <a:rPr lang="en-US">
                <a:solidFill>
                  <a:srgbClr val="3F3F3F"/>
                </a:solidFill>
              </a:rPr>
              <a:t>Write a program to demonstrate different </a:t>
            </a:r>
            <a:r>
              <a:rPr lang="en-US"/>
              <a:t>variable declarations</a:t>
            </a:r>
            <a:r>
              <a:rPr lang="en-US">
                <a:solidFill>
                  <a:srgbClr val="3F3F3F"/>
                </a:solidFill>
              </a:rPr>
              <a:t> used in JavaScript.</a:t>
            </a:r>
            <a:endParaRPr/>
          </a:p>
          <a:p>
            <a:pPr marL="457200" lvl="0" indent="-419100" algn="l" rtl="0">
              <a:lnSpc>
                <a:spcPct val="200000"/>
              </a:lnSpc>
              <a:spcBef>
                <a:spcPts val="1000"/>
              </a:spcBef>
              <a:spcAft>
                <a:spcPct val="0"/>
              </a:spcAft>
              <a:buSzPts val="2200"/>
              <a:buFont typeface="Open Sans"/>
              <a:buAutoNum type="arabicPeriod"/>
            </a:pPr>
            <a:r>
              <a:rPr lang="en-US"/>
              <a:t>Run the code.</a:t>
            </a:r>
            <a:endParaRPr/>
          </a:p>
          <a:p>
            <a:pPr marL="0" lvl="0" indent="0" algn="l" rtl="0">
              <a:lnSpc>
                <a:spcPct val="200000"/>
              </a:lnSpc>
              <a:spcBef>
                <a:spcPts val="1000"/>
              </a:spcBef>
              <a:spcAft>
                <a:spcPct val="0"/>
              </a:spcAft>
              <a:buNone/>
            </a:pPr>
            <a:endParaRPr/>
          </a:p>
        </p:txBody>
      </p:sp>
      <p:pic>
        <p:nvPicPr>
          <p:cNvPr id="626" name="Google Shape;626;g5f74df13c7_0_358"/>
          <p:cNvPicPr preferRelativeResize="0"/>
          <p:nvPr/>
        </p:nvPicPr>
        <p:blipFill>
          <a:blip r:embed="rId3">
            <a:alphaModFix/>
          </a:blip>
          <a:stretch>
            <a:fillRect/>
          </a:stretch>
        </p:blipFill>
        <p:spPr>
          <a:xfrm>
            <a:off x="4151775" y="760650"/>
            <a:ext cx="8097274" cy="365750"/>
          </a:xfrm>
          <a:prstGeom prst="rect">
            <a:avLst/>
          </a:prstGeom>
          <a:noFill/>
          <a:ln>
            <a:noFill/>
          </a:ln>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g5e13b70348_0_64"/>
          <p:cNvSpPr txBox="1">
            <a:spLocks noGrp="1"/>
          </p:cNvSpPr>
          <p:nvPr>
            <p:ph type="body" idx="1"/>
          </p:nvPr>
        </p:nvSpPr>
        <p:spPr>
          <a:xfrm>
            <a:off x="0" y="4114800"/>
            <a:ext cx="162561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ct val="0"/>
              </a:spcAft>
              <a:buSzPts val="2800"/>
              <a:buNone/>
            </a:pPr>
            <a:r>
              <a:rPr lang="en-US"/>
              <a:t>Template Literals</a:t>
            </a:r>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g5e13b70348_0_68"/>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4400"/>
              <a:buNone/>
            </a:pPr>
            <a:r>
              <a:rPr lang="en-US"/>
              <a:t>Template Literals</a:t>
            </a:r>
            <a:endParaRPr/>
          </a:p>
        </p:txBody>
      </p:sp>
      <p:pic>
        <p:nvPicPr>
          <p:cNvPr id="637" name="Google Shape;637;g5e13b70348_0_68"/>
          <p:cNvPicPr preferRelativeResize="0"/>
          <p:nvPr/>
        </p:nvPicPr>
        <p:blipFill>
          <a:blip r:embed="rId3">
            <a:alphaModFix/>
          </a:blip>
          <a:stretch>
            <a:fillRect/>
          </a:stretch>
        </p:blipFill>
        <p:spPr>
          <a:xfrm>
            <a:off x="5849050" y="760650"/>
            <a:ext cx="4627076" cy="365750"/>
          </a:xfrm>
          <a:prstGeom prst="rect">
            <a:avLst/>
          </a:prstGeom>
          <a:noFill/>
          <a:ln>
            <a:noFill/>
          </a:ln>
        </p:spPr>
      </p:pic>
      <p:sp>
        <p:nvSpPr>
          <p:cNvPr id="638" name="Google Shape;638;g5e13b70348_0_68"/>
          <p:cNvSpPr txBox="1">
            <a:spLocks noGrp="1"/>
          </p:cNvSpPr>
          <p:nvPr>
            <p:ph type="body" idx="1"/>
          </p:nvPr>
        </p:nvSpPr>
        <p:spPr>
          <a:xfrm>
            <a:off x="1570638" y="1312225"/>
            <a:ext cx="13869600" cy="687300"/>
          </a:xfrm>
          <a:prstGeom prst="rect">
            <a:avLst/>
          </a:prstGeom>
          <a:noFill/>
          <a:ln>
            <a:noFill/>
          </a:ln>
        </p:spPr>
        <p:txBody>
          <a:bodyPr spcFirstLastPara="1" wrap="square" lIns="91425" tIns="0" rIns="91425" bIns="0" anchor="t" anchorCtr="0">
            <a:noAutofit/>
          </a:bodyPr>
          <a:lstStyle/>
          <a:p>
            <a:pPr marL="457200" lvl="0" indent="-406400" algn="l" rtl="0">
              <a:lnSpc>
                <a:spcPct val="115000"/>
              </a:lnSpc>
              <a:spcBef>
                <a:spcPts val="1000"/>
              </a:spcBef>
              <a:spcAft>
                <a:spcPct val="0"/>
              </a:spcAft>
              <a:buSzPts val="2800"/>
              <a:buChar char="•"/>
            </a:pPr>
            <a:r>
              <a:rPr lang="en-US"/>
              <a:t>Are string literals</a:t>
            </a:r>
            <a:endParaRPr/>
          </a:p>
          <a:p>
            <a:pPr marL="457200" lvl="0" indent="-406400" algn="l" rtl="0">
              <a:lnSpc>
                <a:spcPct val="115000"/>
              </a:lnSpc>
              <a:spcBef>
                <a:spcPct val="0"/>
              </a:spcBef>
              <a:spcAft>
                <a:spcPct val="0"/>
              </a:spcAft>
              <a:buSzPts val="2800"/>
              <a:buChar char="•"/>
            </a:pPr>
            <a:r>
              <a:rPr lang="en-US">
                <a:highlight>
                  <a:srgbClr val="FFFFFF"/>
                </a:highlight>
              </a:rPr>
              <a:t>Allow em</a:t>
            </a:r>
            <a:r>
              <a:rPr lang="en-US"/>
              <a:t>bedded expressions</a:t>
            </a:r>
            <a:endParaRPr/>
          </a:p>
          <a:p>
            <a:pPr marL="457200" lvl="0" indent="-406400" algn="l" rtl="0">
              <a:lnSpc>
                <a:spcPct val="115000"/>
              </a:lnSpc>
              <a:spcBef>
                <a:spcPct val="0"/>
              </a:spcBef>
              <a:spcAft>
                <a:spcPct val="0"/>
              </a:spcAft>
              <a:buSzPts val="2800"/>
              <a:buChar char="•"/>
            </a:pPr>
            <a:r>
              <a:rPr lang="en-US"/>
              <a:t>Are enclosed by the back-tick ( ` ` ) instead of single or double quotes</a:t>
            </a:r>
            <a:endParaRPr/>
          </a:p>
          <a:p>
            <a:pPr marL="457200" lvl="0" indent="-406400" algn="l" rtl="0">
              <a:lnSpc>
                <a:spcPct val="115000"/>
              </a:lnSpc>
              <a:spcBef>
                <a:spcPct val="0"/>
              </a:spcBef>
              <a:spcAft>
                <a:spcPct val="0"/>
              </a:spcAft>
              <a:buSzPts val="2800"/>
              <a:buChar char="•"/>
            </a:pPr>
            <a:r>
              <a:rPr lang="en-US"/>
              <a:t>Contain placeholders (${expression})</a:t>
            </a:r>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g33f220032b_0_18"/>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4400"/>
              <a:buNone/>
            </a:pPr>
            <a:r>
              <a:rPr lang="en-US"/>
              <a:t>Template Literals</a:t>
            </a:r>
            <a:endParaRPr/>
          </a:p>
        </p:txBody>
      </p:sp>
      <p:pic>
        <p:nvPicPr>
          <p:cNvPr id="644" name="Google Shape;644;g33f220032b_0_18"/>
          <p:cNvPicPr preferRelativeResize="0"/>
          <p:nvPr/>
        </p:nvPicPr>
        <p:blipFill>
          <a:blip r:embed="rId3">
            <a:alphaModFix/>
          </a:blip>
          <a:stretch>
            <a:fillRect/>
          </a:stretch>
        </p:blipFill>
        <p:spPr>
          <a:xfrm>
            <a:off x="5849050" y="760650"/>
            <a:ext cx="4627076" cy="365750"/>
          </a:xfrm>
          <a:prstGeom prst="rect">
            <a:avLst/>
          </a:prstGeom>
          <a:noFill/>
          <a:ln>
            <a:noFill/>
          </a:ln>
        </p:spPr>
      </p:pic>
      <p:sp>
        <p:nvSpPr>
          <p:cNvPr id="645" name="Google Shape;645;g33f220032b_0_18"/>
          <p:cNvSpPr txBox="1">
            <a:spLocks noGrp="1"/>
          </p:cNvSpPr>
          <p:nvPr>
            <p:ph type="body" idx="1"/>
          </p:nvPr>
        </p:nvSpPr>
        <p:spPr>
          <a:xfrm>
            <a:off x="1526575" y="1752900"/>
            <a:ext cx="13869600" cy="803100"/>
          </a:xfrm>
          <a:prstGeom prst="rect">
            <a:avLst/>
          </a:prstGeom>
          <a:noFill/>
          <a:ln>
            <a:noFill/>
          </a:ln>
        </p:spPr>
        <p:txBody>
          <a:bodyPr spcFirstLastPara="1" wrap="square" lIns="91425" tIns="0" rIns="91425" bIns="0" anchor="t" anchorCtr="0">
            <a:noAutofit/>
          </a:bodyPr>
          <a:lstStyle/>
          <a:p>
            <a:pPr marL="0" lvl="0" indent="0" algn="l" rtl="0">
              <a:lnSpc>
                <a:spcPct val="115000"/>
              </a:lnSpc>
              <a:spcBef>
                <a:spcPts val="1000"/>
              </a:spcBef>
              <a:spcAft>
                <a:spcPct val="0"/>
              </a:spcAft>
              <a:buNone/>
            </a:pPr>
            <a:r>
              <a:rPr lang="en-US"/>
              <a:t>The code below shows template literals with placeholders or tagged template literals.</a:t>
            </a:r>
            <a:endParaRPr/>
          </a:p>
        </p:txBody>
      </p:sp>
      <p:pic>
        <p:nvPicPr>
          <p:cNvPr id="646" name="Google Shape;646;g33f220032b_0_18"/>
          <p:cNvPicPr preferRelativeResize="0"/>
          <p:nvPr/>
        </p:nvPicPr>
        <p:blipFill>
          <a:blip r:embed="rId4">
            <a:alphaModFix/>
          </a:blip>
          <a:stretch>
            <a:fillRect/>
          </a:stretch>
        </p:blipFill>
        <p:spPr>
          <a:xfrm>
            <a:off x="2690363" y="2779200"/>
            <a:ext cx="10875174" cy="4493225"/>
          </a:xfrm>
          <a:prstGeom prst="rect">
            <a:avLst/>
          </a:prstGeom>
          <a:noFill/>
          <a:ln>
            <a:noFill/>
          </a:ln>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7"/>
          <p:cNvSpPr txBox="1">
            <a:spLocks noGrp="1"/>
          </p:cNvSpPr>
          <p:nvPr>
            <p:ph type="body" idx="1"/>
          </p:nvPr>
        </p:nvSpPr>
        <p:spPr>
          <a:xfrm>
            <a:off x="0" y="4114800"/>
            <a:ext cx="16256002"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ct val="0"/>
              </a:spcAft>
              <a:buSzPts val="2800"/>
              <a:buNone/>
            </a:pPr>
            <a:r>
              <a:rPr lang="en-US"/>
              <a:t>React and Redux</a:t>
            </a:r>
            <a:endParaRP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g5f74df13c7_0_528"/>
          <p:cNvSpPr txBox="1">
            <a:spLocks noGrp="1"/>
          </p:cNvSpPr>
          <p:nvPr>
            <p:ph type="title"/>
          </p:nvPr>
        </p:nvSpPr>
        <p:spPr>
          <a:xfrm>
            <a:off x="812800" y="436395"/>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ct val="0"/>
              </a:spcBef>
              <a:spcAft>
                <a:spcPct val="0"/>
              </a:spcAft>
              <a:buSzPts val="4400"/>
              <a:buNone/>
            </a:pPr>
            <a:r>
              <a:rPr lang="en-US"/>
              <a:t>Template Literals</a:t>
            </a:r>
            <a:endParaRPr/>
          </a:p>
        </p:txBody>
      </p:sp>
      <p:sp>
        <p:nvSpPr>
          <p:cNvPr id="652" name="Google Shape;652;g5f74df13c7_0_528"/>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1000"/>
              </a:spcBef>
              <a:spcAft>
                <a:spcPct val="0"/>
              </a:spcAft>
              <a:buSzPts val="2800"/>
              <a:buNone/>
            </a:pPr>
            <a:r>
              <a:rPr lang="en-US" b="1"/>
              <a:t>Problem Statement:</a:t>
            </a:r>
            <a:r>
              <a:rPr lang="en-US"/>
              <a:t> Demonstrate the use of template literals in JavaScript. </a:t>
            </a:r>
            <a:endParaRPr/>
          </a:p>
        </p:txBody>
      </p:sp>
      <p:sp>
        <p:nvSpPr>
          <p:cNvPr id="653" name="Google Shape;653;g5f74df13c7_0_528"/>
          <p:cNvSpPr txBox="1"/>
          <p:nvPr/>
        </p:nvSpPr>
        <p:spPr>
          <a:xfrm>
            <a:off x="12591457" y="1765347"/>
            <a:ext cx="3484800" cy="358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ct val="0"/>
              </a:spcBef>
              <a:spcAft>
                <a:spcPct val="0"/>
              </a:spcAft>
              <a:buClr>
                <a:srgbClr val="0F547B"/>
              </a:buClr>
              <a:buSzPts val="700"/>
              <a:buFont typeface="Arial"/>
              <a:buNone/>
            </a:pPr>
            <a:r>
              <a:rPr lang="en-US" sz="2200" b="1" i="0" u="none" strike="noStrike" cap="none">
                <a:solidFill>
                  <a:srgbClr val="0F547B"/>
                </a:solidFill>
                <a:latin typeface="Open Sans"/>
                <a:ea typeface="Open Sans"/>
                <a:cs typeface="Open Sans"/>
                <a:sym typeface="Open Sans"/>
              </a:rPr>
              <a:t>Duration: 20 min.</a:t>
            </a:r>
            <a:endParaRPr sz="2200" b="1" i="0" u="none" strike="noStrike" cap="none">
              <a:solidFill>
                <a:srgbClr val="000000"/>
              </a:solidFill>
              <a:latin typeface="Open Sans"/>
              <a:ea typeface="Open Sans"/>
              <a:cs typeface="Open Sans"/>
              <a:sym typeface="Open Sans"/>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g5f74df13c7_0_534"/>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4400"/>
              <a:buNone/>
            </a:pPr>
            <a:r>
              <a:rPr lang="en-US"/>
              <a:t>Assisted Practice: Guidelines</a:t>
            </a:r>
            <a:endParaRPr/>
          </a:p>
        </p:txBody>
      </p:sp>
      <p:sp>
        <p:nvSpPr>
          <p:cNvPr id="659" name="Google Shape;659;g5f74df13c7_0_534"/>
          <p:cNvSpPr txBox="1">
            <a:spLocks noGrp="1"/>
          </p:cNvSpPr>
          <p:nvPr>
            <p:ph type="body" idx="1"/>
          </p:nvPr>
        </p:nvSpPr>
        <p:spPr>
          <a:xfrm>
            <a:off x="1901825" y="1808163"/>
            <a:ext cx="12452400" cy="5527800"/>
          </a:xfrm>
          <a:prstGeom prst="rect">
            <a:avLst/>
          </a:prstGeom>
          <a:noFill/>
          <a:ln>
            <a:noFill/>
          </a:ln>
        </p:spPr>
        <p:txBody>
          <a:bodyPr spcFirstLastPara="1" wrap="square" lIns="91425" tIns="0" rIns="91425" bIns="0" anchor="t" anchorCtr="0">
            <a:noAutofit/>
          </a:bodyPr>
          <a:lstStyle/>
          <a:p>
            <a:pPr marL="0" lvl="0" indent="0" algn="l" rtl="0">
              <a:lnSpc>
                <a:spcPct val="200000"/>
              </a:lnSpc>
              <a:spcBef>
                <a:spcPts val="1000"/>
              </a:spcBef>
              <a:spcAft>
                <a:spcPct val="0"/>
              </a:spcAft>
              <a:buNone/>
            </a:pPr>
            <a:r>
              <a:rPr lang="en-US"/>
              <a:t> Steps to use template literals in ES6:</a:t>
            </a:r>
            <a:endParaRPr/>
          </a:p>
          <a:p>
            <a:pPr marL="457200" lvl="0" indent="-419100" algn="l" rtl="0">
              <a:lnSpc>
                <a:spcPct val="200000"/>
              </a:lnSpc>
              <a:spcBef>
                <a:spcPts val="1000"/>
              </a:spcBef>
              <a:spcAft>
                <a:spcPct val="0"/>
              </a:spcAft>
              <a:buSzPts val="2200"/>
              <a:buFont typeface="Open Sans"/>
              <a:buAutoNum type="arabicPeriod"/>
            </a:pPr>
            <a:r>
              <a:rPr lang="en-US">
                <a:solidFill>
                  <a:srgbClr val="3F3F3F"/>
                </a:solidFill>
              </a:rPr>
              <a:t>Create a JavaScript </a:t>
            </a:r>
            <a:r>
              <a:rPr lang="en-US"/>
              <a:t>file </a:t>
            </a:r>
            <a:r>
              <a:rPr lang="en-US">
                <a:solidFill>
                  <a:srgbClr val="3F3F3F"/>
                </a:solidFill>
              </a:rPr>
              <a:t>in your IDE. </a:t>
            </a:r>
            <a:endParaRPr/>
          </a:p>
          <a:p>
            <a:pPr marL="457200" lvl="0" indent="-419100" algn="l" rtl="0">
              <a:lnSpc>
                <a:spcPct val="200000"/>
              </a:lnSpc>
              <a:spcBef>
                <a:spcPts val="1000"/>
              </a:spcBef>
              <a:spcAft>
                <a:spcPct val="0"/>
              </a:spcAft>
              <a:buSzPts val="2200"/>
              <a:buFont typeface="Open Sans"/>
              <a:buAutoNum type="arabicPeriod"/>
            </a:pPr>
            <a:r>
              <a:rPr lang="en-US">
                <a:solidFill>
                  <a:srgbClr val="3F3F3F"/>
                </a:solidFill>
              </a:rPr>
              <a:t>Write a program t</a:t>
            </a:r>
            <a:r>
              <a:rPr lang="en-US"/>
              <a:t>hat uses simple template literals, template literals with string interpolation, and tagged template literals</a:t>
            </a:r>
            <a:r>
              <a:rPr lang="en-US">
                <a:solidFill>
                  <a:srgbClr val="3F3F3F"/>
                </a:solidFill>
              </a:rPr>
              <a:t> in JavaScript.</a:t>
            </a:r>
            <a:endParaRPr/>
          </a:p>
          <a:p>
            <a:pPr marL="457200" lvl="0" indent="-419100" algn="l" rtl="0">
              <a:lnSpc>
                <a:spcPct val="200000"/>
              </a:lnSpc>
              <a:spcBef>
                <a:spcPts val="1000"/>
              </a:spcBef>
              <a:spcAft>
                <a:spcPct val="0"/>
              </a:spcAft>
              <a:buSzPts val="2200"/>
              <a:buFont typeface="Open Sans"/>
              <a:buAutoNum type="arabicPeriod"/>
            </a:pPr>
            <a:r>
              <a:rPr lang="en-US"/>
              <a:t>Run the code.</a:t>
            </a:r>
            <a:endParaRPr/>
          </a:p>
          <a:p>
            <a:pPr marL="0" lvl="0" indent="0" algn="l" rtl="0">
              <a:lnSpc>
                <a:spcPct val="200000"/>
              </a:lnSpc>
              <a:spcBef>
                <a:spcPts val="1000"/>
              </a:spcBef>
              <a:spcAft>
                <a:spcPct val="0"/>
              </a:spcAft>
              <a:buNone/>
            </a:pPr>
            <a:endParaRPr/>
          </a:p>
        </p:txBody>
      </p:sp>
      <p:pic>
        <p:nvPicPr>
          <p:cNvPr id="660" name="Google Shape;660;g5f74df13c7_0_534"/>
          <p:cNvPicPr preferRelativeResize="0"/>
          <p:nvPr/>
        </p:nvPicPr>
        <p:blipFill>
          <a:blip r:embed="rId3">
            <a:alphaModFix/>
          </a:blip>
          <a:stretch>
            <a:fillRect/>
          </a:stretch>
        </p:blipFill>
        <p:spPr>
          <a:xfrm>
            <a:off x="4151775" y="760650"/>
            <a:ext cx="8097274" cy="365750"/>
          </a:xfrm>
          <a:prstGeom prst="rect">
            <a:avLst/>
          </a:prstGeom>
          <a:noFill/>
          <a:ln>
            <a:noFill/>
          </a:ln>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g5e13b70348_0_113"/>
          <p:cNvSpPr txBox="1">
            <a:spLocks noGrp="1"/>
          </p:cNvSpPr>
          <p:nvPr>
            <p:ph type="body" idx="1"/>
          </p:nvPr>
        </p:nvSpPr>
        <p:spPr>
          <a:xfrm>
            <a:off x="0" y="4114800"/>
            <a:ext cx="162561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ct val="0"/>
              </a:spcAft>
              <a:buSzPts val="2800"/>
              <a:buNone/>
            </a:pPr>
            <a:r>
              <a:rPr lang="en-US"/>
              <a:t>Enhanced Object Literals</a:t>
            </a:r>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g5e13b70348_0_117"/>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4400"/>
              <a:buNone/>
            </a:pPr>
            <a:r>
              <a:rPr lang="en-US"/>
              <a:t>Enhanced Object Literals</a:t>
            </a:r>
            <a:endParaRPr/>
          </a:p>
        </p:txBody>
      </p:sp>
      <p:pic>
        <p:nvPicPr>
          <p:cNvPr id="671" name="Google Shape;671;g5e13b70348_0_117"/>
          <p:cNvPicPr preferRelativeResize="0"/>
          <p:nvPr/>
        </p:nvPicPr>
        <p:blipFill>
          <a:blip r:embed="rId3">
            <a:alphaModFix/>
          </a:blip>
          <a:stretch>
            <a:fillRect/>
          </a:stretch>
        </p:blipFill>
        <p:spPr>
          <a:xfrm>
            <a:off x="5104475" y="760650"/>
            <a:ext cx="6059275" cy="365750"/>
          </a:xfrm>
          <a:prstGeom prst="rect">
            <a:avLst/>
          </a:prstGeom>
          <a:noFill/>
          <a:ln>
            <a:noFill/>
          </a:ln>
        </p:spPr>
      </p:pic>
      <p:sp>
        <p:nvSpPr>
          <p:cNvPr id="672" name="Google Shape;672;g5e13b70348_0_117"/>
          <p:cNvSpPr txBox="1">
            <a:spLocks noGrp="1"/>
          </p:cNvSpPr>
          <p:nvPr>
            <p:ph type="body" idx="1"/>
          </p:nvPr>
        </p:nvSpPr>
        <p:spPr>
          <a:xfrm>
            <a:off x="1002000" y="1221975"/>
            <a:ext cx="13869600" cy="2678100"/>
          </a:xfrm>
          <a:prstGeom prst="rect">
            <a:avLst/>
          </a:prstGeom>
          <a:noFill/>
          <a:ln>
            <a:noFill/>
          </a:ln>
        </p:spPr>
        <p:txBody>
          <a:bodyPr spcFirstLastPara="1" wrap="square" lIns="91425" tIns="0" rIns="91425" bIns="0" anchor="t" anchorCtr="0">
            <a:noAutofit/>
          </a:bodyPr>
          <a:lstStyle/>
          <a:p>
            <a:pPr marL="457200" lvl="0" indent="-406400" algn="l" rtl="0">
              <a:lnSpc>
                <a:spcPct val="100000"/>
              </a:lnSpc>
              <a:spcBef>
                <a:spcPts val="1000"/>
              </a:spcBef>
              <a:spcAft>
                <a:spcPct val="0"/>
              </a:spcAft>
              <a:buClr>
                <a:srgbClr val="434343"/>
              </a:buClr>
              <a:buSzPts val="2800"/>
              <a:buChar char="•"/>
            </a:pPr>
            <a:r>
              <a:rPr lang="en-US">
                <a:solidFill>
                  <a:srgbClr val="434343"/>
                </a:solidFill>
              </a:rPr>
              <a:t>Enhanced object literals are a shorthand for initializing properties and writing methods.</a:t>
            </a:r>
            <a:endParaRPr>
              <a:solidFill>
                <a:srgbClr val="434343"/>
              </a:solidFill>
            </a:endParaRPr>
          </a:p>
          <a:p>
            <a:pPr marL="457200" lvl="0" indent="-406400" algn="l" rtl="0">
              <a:lnSpc>
                <a:spcPct val="100000"/>
              </a:lnSpc>
              <a:spcBef>
                <a:spcPct val="0"/>
              </a:spcBef>
              <a:spcAft>
                <a:spcPct val="0"/>
              </a:spcAft>
              <a:buClr>
                <a:srgbClr val="434343"/>
              </a:buClr>
              <a:buSzPts val="2800"/>
              <a:buChar char="•"/>
            </a:pPr>
            <a:r>
              <a:rPr lang="en-US">
                <a:solidFill>
                  <a:srgbClr val="434343"/>
                </a:solidFill>
              </a:rPr>
              <a:t>They are easy to write and read. </a:t>
            </a:r>
            <a:endParaRPr>
              <a:solidFill>
                <a:srgbClr val="434343"/>
              </a:solidFill>
            </a:endParaRPr>
          </a:p>
          <a:p>
            <a:pPr marL="457200" lvl="0" indent="-406400" algn="l" rtl="0">
              <a:lnSpc>
                <a:spcPct val="100000"/>
              </a:lnSpc>
              <a:spcBef>
                <a:spcPct val="0"/>
              </a:spcBef>
              <a:spcAft>
                <a:spcPct val="0"/>
              </a:spcAft>
              <a:buClr>
                <a:srgbClr val="434343"/>
              </a:buClr>
              <a:buSzPts val="2800"/>
              <a:buChar char="•"/>
            </a:pPr>
            <a:r>
              <a:rPr lang="en-US">
                <a:solidFill>
                  <a:srgbClr val="434343"/>
                </a:solidFill>
              </a:rPr>
              <a:t>An enhanced object literal checks if the property key has a corresponding variable name and assigns the value of that variable to the property.</a:t>
            </a:r>
            <a:endParaRPr>
              <a:solidFill>
                <a:srgbClr val="434343"/>
              </a:solidFill>
            </a:endParaRPr>
          </a:p>
          <a:p>
            <a:pPr marL="457200" lvl="0" indent="-406400" algn="l" rtl="0">
              <a:lnSpc>
                <a:spcPct val="100000"/>
              </a:lnSpc>
              <a:spcBef>
                <a:spcPct val="0"/>
              </a:spcBef>
              <a:spcAft>
                <a:spcPct val="0"/>
              </a:spcAft>
              <a:buClr>
                <a:srgbClr val="434343"/>
              </a:buClr>
              <a:buSzPts val="2800"/>
              <a:buChar char="•"/>
            </a:pPr>
            <a:r>
              <a:rPr lang="en-US">
                <a:solidFill>
                  <a:srgbClr val="434343"/>
                </a:solidFill>
              </a:rPr>
              <a:t>If no variable has the same name as the define property key, it’ll throw an error.</a:t>
            </a:r>
            <a:endParaRPr>
              <a:solidFill>
                <a:srgbClr val="434343"/>
              </a:solidFill>
            </a:endParaRPr>
          </a:p>
          <a:p>
            <a:pPr marL="457200" lvl="0" indent="-406400" algn="l" rtl="0">
              <a:lnSpc>
                <a:spcPct val="100000"/>
              </a:lnSpc>
              <a:spcBef>
                <a:spcPct val="0"/>
              </a:spcBef>
              <a:spcAft>
                <a:spcPct val="0"/>
              </a:spcAft>
              <a:buClr>
                <a:srgbClr val="434343"/>
              </a:buClr>
              <a:buSzPts val="2800"/>
              <a:buChar char="•"/>
            </a:pPr>
            <a:r>
              <a:rPr lang="en-US">
                <a:solidFill>
                  <a:srgbClr val="434343"/>
                </a:solidFill>
              </a:rPr>
              <a:t>The </a:t>
            </a:r>
            <a:r>
              <a:rPr lang="en-US" b="1" i="1">
                <a:solidFill>
                  <a:srgbClr val="434343"/>
                </a:solidFill>
              </a:rPr>
              <a:t>:</a:t>
            </a:r>
            <a:r>
              <a:rPr lang="en-US">
                <a:solidFill>
                  <a:srgbClr val="434343"/>
                </a:solidFill>
              </a:rPr>
              <a:t> and function are no longer necessary to define a method. </a:t>
            </a:r>
            <a:endParaRPr>
              <a:solidFill>
                <a:srgbClr val="434343"/>
              </a:solidFill>
            </a:endParaRPr>
          </a:p>
          <a:p>
            <a:pPr marL="0" lvl="0" indent="0" algn="l" rtl="0">
              <a:lnSpc>
                <a:spcPct val="100000"/>
              </a:lnSpc>
              <a:spcBef>
                <a:spcPts val="1000"/>
              </a:spcBef>
              <a:spcAft>
                <a:spcPct val="0"/>
              </a:spcAft>
              <a:buNone/>
            </a:pPr>
            <a:endParaRPr>
              <a:solidFill>
                <a:srgbClr val="434343"/>
              </a:solidFill>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g33f220032b_0_3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4400"/>
              <a:buNone/>
            </a:pPr>
            <a:r>
              <a:rPr lang="en-US"/>
              <a:t>Enhanced Object Literals</a:t>
            </a:r>
            <a:endParaRPr/>
          </a:p>
        </p:txBody>
      </p:sp>
      <p:pic>
        <p:nvPicPr>
          <p:cNvPr id="678" name="Google Shape;678;g33f220032b_0_33"/>
          <p:cNvPicPr preferRelativeResize="0"/>
          <p:nvPr/>
        </p:nvPicPr>
        <p:blipFill>
          <a:blip r:embed="rId3">
            <a:alphaModFix/>
          </a:blip>
          <a:stretch>
            <a:fillRect/>
          </a:stretch>
        </p:blipFill>
        <p:spPr>
          <a:xfrm>
            <a:off x="5104475" y="760650"/>
            <a:ext cx="6059275" cy="365750"/>
          </a:xfrm>
          <a:prstGeom prst="rect">
            <a:avLst/>
          </a:prstGeom>
          <a:noFill/>
          <a:ln>
            <a:noFill/>
          </a:ln>
        </p:spPr>
      </p:pic>
      <p:sp>
        <p:nvSpPr>
          <p:cNvPr id="679" name="Google Shape;679;g33f220032b_0_33"/>
          <p:cNvSpPr txBox="1">
            <a:spLocks noGrp="1"/>
          </p:cNvSpPr>
          <p:nvPr>
            <p:ph type="body" idx="1"/>
          </p:nvPr>
        </p:nvSpPr>
        <p:spPr>
          <a:xfrm>
            <a:off x="1002000" y="1221975"/>
            <a:ext cx="13869600" cy="7860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1000"/>
              </a:spcBef>
              <a:spcAft>
                <a:spcPct val="0"/>
              </a:spcAft>
              <a:buSzPts val="1100"/>
              <a:buFont typeface="Arial"/>
              <a:buNone/>
            </a:pPr>
            <a:r>
              <a:rPr lang="en-US"/>
              <a:t>The code below shows how to use enhanced object literals.</a:t>
            </a:r>
            <a:endParaRPr/>
          </a:p>
          <a:p>
            <a:pPr marL="0" lvl="0" indent="0" algn="ctr" rtl="0">
              <a:lnSpc>
                <a:spcPct val="100000"/>
              </a:lnSpc>
              <a:spcBef>
                <a:spcPts val="1000"/>
              </a:spcBef>
              <a:spcAft>
                <a:spcPct val="0"/>
              </a:spcAft>
              <a:buSzPts val="1100"/>
              <a:buFont typeface="Arial"/>
              <a:buNone/>
            </a:pPr>
            <a:endParaRPr/>
          </a:p>
          <a:p>
            <a:pPr marL="0" lvl="0" indent="0" algn="ctr" rtl="0">
              <a:lnSpc>
                <a:spcPct val="100000"/>
              </a:lnSpc>
              <a:spcBef>
                <a:spcPts val="1000"/>
              </a:spcBef>
              <a:spcAft>
                <a:spcPct val="0"/>
              </a:spcAft>
              <a:buSzPts val="1100"/>
              <a:buFont typeface="Arial"/>
              <a:buNone/>
            </a:pPr>
            <a:endParaRPr/>
          </a:p>
          <a:p>
            <a:pPr marL="0" lvl="0" indent="0" algn="ctr" rtl="0">
              <a:lnSpc>
                <a:spcPct val="100000"/>
              </a:lnSpc>
              <a:spcBef>
                <a:spcPts val="1000"/>
              </a:spcBef>
              <a:spcAft>
                <a:spcPct val="0"/>
              </a:spcAft>
              <a:buSzPts val="1100"/>
              <a:buFont typeface="Arial"/>
              <a:buNone/>
            </a:pPr>
            <a:endParaRPr/>
          </a:p>
        </p:txBody>
      </p:sp>
      <p:pic>
        <p:nvPicPr>
          <p:cNvPr id="680" name="Google Shape;680;g33f220032b_0_33"/>
          <p:cNvPicPr preferRelativeResize="0"/>
          <p:nvPr/>
        </p:nvPicPr>
        <p:blipFill>
          <a:blip r:embed="rId4">
            <a:alphaModFix/>
          </a:blip>
          <a:stretch>
            <a:fillRect/>
          </a:stretch>
        </p:blipFill>
        <p:spPr>
          <a:xfrm>
            <a:off x="2182925" y="2032950"/>
            <a:ext cx="10823501" cy="6755449"/>
          </a:xfrm>
          <a:prstGeom prst="rect">
            <a:avLst/>
          </a:prstGeom>
          <a:noFill/>
          <a:ln>
            <a:noFill/>
          </a:ln>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g5e13b70348_0_136"/>
          <p:cNvSpPr txBox="1">
            <a:spLocks noGrp="1"/>
          </p:cNvSpPr>
          <p:nvPr>
            <p:ph type="body" idx="1"/>
          </p:nvPr>
        </p:nvSpPr>
        <p:spPr>
          <a:xfrm>
            <a:off x="0" y="4114800"/>
            <a:ext cx="162561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ct val="0"/>
              </a:spcAft>
              <a:buSzPts val="2800"/>
              <a:buNone/>
            </a:pPr>
            <a:r>
              <a:rPr lang="en-US"/>
              <a:t>Default Function Arguments</a:t>
            </a:r>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g5e13b70348_0_140"/>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4400"/>
              <a:buNone/>
            </a:pPr>
            <a:r>
              <a:rPr lang="en-US"/>
              <a:t>Default Function Arguments</a:t>
            </a:r>
            <a:endParaRPr/>
          </a:p>
        </p:txBody>
      </p:sp>
      <p:pic>
        <p:nvPicPr>
          <p:cNvPr id="691" name="Google Shape;691;g5e13b70348_0_140"/>
          <p:cNvPicPr preferRelativeResize="0"/>
          <p:nvPr/>
        </p:nvPicPr>
        <p:blipFill>
          <a:blip r:embed="rId3">
            <a:alphaModFix/>
          </a:blip>
          <a:stretch>
            <a:fillRect/>
          </a:stretch>
        </p:blipFill>
        <p:spPr>
          <a:xfrm>
            <a:off x="4593125" y="760650"/>
            <a:ext cx="7160949" cy="365750"/>
          </a:xfrm>
          <a:prstGeom prst="rect">
            <a:avLst/>
          </a:prstGeom>
          <a:noFill/>
          <a:ln>
            <a:noFill/>
          </a:ln>
        </p:spPr>
      </p:pic>
      <p:sp>
        <p:nvSpPr>
          <p:cNvPr id="692" name="Google Shape;692;g5e13b70348_0_140"/>
          <p:cNvSpPr txBox="1">
            <a:spLocks noGrp="1"/>
          </p:cNvSpPr>
          <p:nvPr>
            <p:ph type="body" idx="1"/>
          </p:nvPr>
        </p:nvSpPr>
        <p:spPr>
          <a:xfrm>
            <a:off x="1614725" y="1642725"/>
            <a:ext cx="13869600" cy="2081100"/>
          </a:xfrm>
          <a:prstGeom prst="rect">
            <a:avLst/>
          </a:prstGeom>
          <a:noFill/>
          <a:ln>
            <a:noFill/>
          </a:ln>
        </p:spPr>
        <p:txBody>
          <a:bodyPr spcFirstLastPara="1" wrap="square" lIns="91425" tIns="0" rIns="91425" bIns="0" anchor="t" anchorCtr="0">
            <a:noAutofit/>
          </a:bodyPr>
          <a:lstStyle/>
          <a:p>
            <a:pPr marL="457200" lvl="0" indent="-406400" algn="l" rtl="0">
              <a:lnSpc>
                <a:spcPct val="100000"/>
              </a:lnSpc>
              <a:spcBef>
                <a:spcPts val="1000"/>
              </a:spcBef>
              <a:spcAft>
                <a:spcPct val="0"/>
              </a:spcAft>
              <a:buSzPts val="2800"/>
              <a:buChar char="•"/>
            </a:pPr>
            <a:r>
              <a:rPr lang="en-US"/>
              <a:t>Default function arguments speed up your development and make the code better organized.</a:t>
            </a:r>
            <a:endParaRPr/>
          </a:p>
          <a:p>
            <a:pPr marL="457200" lvl="0" indent="-406400" algn="l" rtl="0">
              <a:lnSpc>
                <a:spcPct val="100000"/>
              </a:lnSpc>
              <a:spcBef>
                <a:spcPct val="0"/>
              </a:spcBef>
              <a:spcAft>
                <a:spcPct val="0"/>
              </a:spcAft>
              <a:buSzPts val="2800"/>
              <a:buChar char="•"/>
            </a:pPr>
            <a:r>
              <a:rPr lang="en-US"/>
              <a:t>Default parameters allow to initialize functions with default values. </a:t>
            </a:r>
            <a:endParaRPr/>
          </a:p>
          <a:p>
            <a:pPr marL="457200" lvl="0" indent="-406400" algn="l" rtl="0">
              <a:lnSpc>
                <a:spcPct val="100000"/>
              </a:lnSpc>
              <a:spcBef>
                <a:spcPct val="0"/>
              </a:spcBef>
              <a:spcAft>
                <a:spcPct val="0"/>
              </a:spcAft>
              <a:buSzPts val="2800"/>
              <a:buChar char="•"/>
            </a:pPr>
            <a:r>
              <a:rPr lang="en-US"/>
              <a:t>A default is used when an argument is either omitted or undefined.</a:t>
            </a:r>
            <a:endParaRPr/>
          </a:p>
          <a:p>
            <a:pPr marL="457200" lvl="0" indent="-406400" algn="l" rtl="0">
              <a:lnSpc>
                <a:spcPct val="100000"/>
              </a:lnSpc>
              <a:spcBef>
                <a:spcPct val="0"/>
              </a:spcBef>
              <a:spcAft>
                <a:spcPct val="0"/>
              </a:spcAft>
              <a:buSzPts val="2800"/>
              <a:buChar char="•"/>
            </a:pPr>
            <a:r>
              <a:rPr lang="en-US"/>
              <a:t>A default parameter can be anything, from a number to another function.</a:t>
            </a:r>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g33f220032b_0_40"/>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4400"/>
              <a:buNone/>
            </a:pPr>
            <a:r>
              <a:rPr lang="en-US"/>
              <a:t>Default Function Arguments</a:t>
            </a:r>
            <a:endParaRPr/>
          </a:p>
        </p:txBody>
      </p:sp>
      <p:pic>
        <p:nvPicPr>
          <p:cNvPr id="698" name="Google Shape;698;g33f220032b_0_40"/>
          <p:cNvPicPr preferRelativeResize="0"/>
          <p:nvPr/>
        </p:nvPicPr>
        <p:blipFill>
          <a:blip r:embed="rId3">
            <a:alphaModFix/>
          </a:blip>
          <a:stretch>
            <a:fillRect/>
          </a:stretch>
        </p:blipFill>
        <p:spPr>
          <a:xfrm>
            <a:off x="4593125" y="608250"/>
            <a:ext cx="7160949" cy="365750"/>
          </a:xfrm>
          <a:prstGeom prst="rect">
            <a:avLst/>
          </a:prstGeom>
          <a:noFill/>
          <a:ln>
            <a:noFill/>
          </a:ln>
        </p:spPr>
      </p:pic>
      <p:sp>
        <p:nvSpPr>
          <p:cNvPr id="699" name="Google Shape;699;g33f220032b_0_40"/>
          <p:cNvSpPr txBox="1">
            <a:spLocks noGrp="1"/>
          </p:cNvSpPr>
          <p:nvPr>
            <p:ph type="body" idx="1"/>
          </p:nvPr>
        </p:nvSpPr>
        <p:spPr>
          <a:xfrm>
            <a:off x="1570650" y="931225"/>
            <a:ext cx="13869600" cy="1373100"/>
          </a:xfrm>
          <a:prstGeom prst="rect">
            <a:avLst/>
          </a:prstGeom>
          <a:noFill/>
          <a:ln>
            <a:noFill/>
          </a:ln>
        </p:spPr>
        <p:txBody>
          <a:bodyPr spcFirstLastPara="1" wrap="square" lIns="91425" tIns="0" rIns="91425" bIns="0" anchor="t" anchorCtr="0">
            <a:noAutofit/>
          </a:bodyPr>
          <a:lstStyle/>
          <a:p>
            <a:pPr marL="457200" lvl="0" indent="-406400" algn="l" rtl="0">
              <a:lnSpc>
                <a:spcPct val="100000"/>
              </a:lnSpc>
              <a:spcBef>
                <a:spcPts val="1000"/>
              </a:spcBef>
              <a:spcAft>
                <a:spcPct val="0"/>
              </a:spcAft>
              <a:buSzPts val="2800"/>
              <a:buChar char="•"/>
            </a:pPr>
            <a:r>
              <a:rPr lang="en-US"/>
              <a:t>The code below shows a function defined with and without default arguments. </a:t>
            </a:r>
            <a:endParaRPr/>
          </a:p>
          <a:p>
            <a:pPr marL="457200" lvl="0" indent="-406400" algn="l" rtl="0">
              <a:lnSpc>
                <a:spcPct val="100000"/>
              </a:lnSpc>
              <a:spcBef>
                <a:spcPct val="0"/>
              </a:spcBef>
              <a:spcAft>
                <a:spcPct val="0"/>
              </a:spcAft>
              <a:buSzPts val="2800"/>
              <a:buChar char="•"/>
            </a:pPr>
            <a:r>
              <a:rPr lang="en-US"/>
              <a:t>If the first </a:t>
            </a:r>
            <a:r>
              <a:rPr lang="en-US" b="1"/>
              <a:t>calculateBill </a:t>
            </a:r>
            <a:r>
              <a:rPr lang="en-US"/>
              <a:t>is invoked without passing in a value for</a:t>
            </a:r>
            <a:r>
              <a:rPr lang="en-US" b="1"/>
              <a:t> tax </a:t>
            </a:r>
            <a:r>
              <a:rPr lang="en-US"/>
              <a:t>or </a:t>
            </a:r>
            <a:r>
              <a:rPr lang="en-US" b="1"/>
              <a:t>tip</a:t>
            </a:r>
            <a:r>
              <a:rPr lang="en-US"/>
              <a:t>, it’ll throw an error.</a:t>
            </a:r>
            <a:endParaRPr/>
          </a:p>
          <a:p>
            <a:pPr marL="457200" lvl="0" indent="-406400" algn="l" rtl="0">
              <a:lnSpc>
                <a:spcPct val="100000"/>
              </a:lnSpc>
              <a:spcBef>
                <a:spcPct val="0"/>
              </a:spcBef>
              <a:spcAft>
                <a:spcPct val="0"/>
              </a:spcAft>
              <a:buSzPts val="2800"/>
              <a:buChar char="•"/>
            </a:pPr>
            <a:r>
              <a:rPr lang="en-US"/>
              <a:t>If the second function is invoked without passing in values of </a:t>
            </a:r>
            <a:r>
              <a:rPr lang="en-US" b="1"/>
              <a:t>tax</a:t>
            </a:r>
            <a:r>
              <a:rPr lang="en-US"/>
              <a:t> and </a:t>
            </a:r>
            <a:r>
              <a:rPr lang="en-US" b="1"/>
              <a:t>tip</a:t>
            </a:r>
            <a:r>
              <a:rPr lang="en-US"/>
              <a:t>, it’ll just use 0.13 and 0.15.</a:t>
            </a:r>
            <a:endParaRPr/>
          </a:p>
        </p:txBody>
      </p:sp>
      <p:pic>
        <p:nvPicPr>
          <p:cNvPr id="700" name="Google Shape;700;g33f220032b_0_40"/>
          <p:cNvPicPr preferRelativeResize="0"/>
          <p:nvPr/>
        </p:nvPicPr>
        <p:blipFill>
          <a:blip r:embed="rId4">
            <a:alphaModFix/>
          </a:blip>
          <a:stretch>
            <a:fillRect/>
          </a:stretch>
        </p:blipFill>
        <p:spPr>
          <a:xfrm>
            <a:off x="3622875" y="2512350"/>
            <a:ext cx="8559950" cy="6510550"/>
          </a:xfrm>
          <a:prstGeom prst="rect">
            <a:avLst/>
          </a:prstGeom>
          <a:noFill/>
          <a:ln>
            <a:noFill/>
          </a:ln>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g5f74df13c7_0_552"/>
          <p:cNvSpPr txBox="1">
            <a:spLocks noGrp="1"/>
          </p:cNvSpPr>
          <p:nvPr>
            <p:ph type="title"/>
          </p:nvPr>
        </p:nvSpPr>
        <p:spPr>
          <a:xfrm>
            <a:off x="812800" y="436395"/>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ct val="0"/>
              </a:spcBef>
              <a:spcAft>
                <a:spcPct val="0"/>
              </a:spcAft>
              <a:buSzPts val="4400"/>
              <a:buNone/>
            </a:pPr>
            <a:r>
              <a:rPr lang="en-US"/>
              <a:t>Default Function Arguments</a:t>
            </a:r>
            <a:endParaRPr/>
          </a:p>
        </p:txBody>
      </p:sp>
      <p:sp>
        <p:nvSpPr>
          <p:cNvPr id="706" name="Google Shape;706;g5f74df13c7_0_552"/>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1000"/>
              </a:spcBef>
              <a:spcAft>
                <a:spcPct val="0"/>
              </a:spcAft>
              <a:buSzPts val="2800"/>
              <a:buNone/>
            </a:pPr>
            <a:r>
              <a:rPr lang="en-US" b="1"/>
              <a:t>Problem Statement:</a:t>
            </a:r>
            <a:r>
              <a:rPr lang="en-US"/>
              <a:t> Demonstrate the use of default function arguments in JavaScript. </a:t>
            </a:r>
            <a:endParaRPr/>
          </a:p>
        </p:txBody>
      </p:sp>
      <p:sp>
        <p:nvSpPr>
          <p:cNvPr id="707" name="Google Shape;707;g5f74df13c7_0_552"/>
          <p:cNvSpPr txBox="1"/>
          <p:nvPr/>
        </p:nvSpPr>
        <p:spPr>
          <a:xfrm>
            <a:off x="12591457" y="1765347"/>
            <a:ext cx="3484800" cy="358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ct val="0"/>
              </a:spcBef>
              <a:spcAft>
                <a:spcPct val="0"/>
              </a:spcAft>
              <a:buClr>
                <a:srgbClr val="0F547B"/>
              </a:buClr>
              <a:buSzPts val="700"/>
              <a:buFont typeface="Arial"/>
              <a:buNone/>
            </a:pPr>
            <a:r>
              <a:rPr lang="en-US" sz="2200" b="1" i="0" u="none" strike="noStrike" cap="none">
                <a:solidFill>
                  <a:srgbClr val="0F547B"/>
                </a:solidFill>
                <a:latin typeface="Open Sans"/>
                <a:ea typeface="Open Sans"/>
                <a:cs typeface="Open Sans"/>
                <a:sym typeface="Open Sans"/>
              </a:rPr>
              <a:t>Duration: 20 min.</a:t>
            </a:r>
            <a:endParaRPr sz="2200" b="1" i="0" u="none" strike="noStrike" cap="none">
              <a:solidFill>
                <a:srgbClr val="000000"/>
              </a:solidFill>
              <a:latin typeface="Open Sans"/>
              <a:ea typeface="Open Sans"/>
              <a:cs typeface="Open Sans"/>
              <a:sym typeface="Open Sans"/>
            </a:endParaRP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g5f74df13c7_0_558"/>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4400"/>
              <a:buNone/>
            </a:pPr>
            <a:r>
              <a:rPr lang="en-US"/>
              <a:t>Assisted Practice: Guidelines </a:t>
            </a:r>
            <a:endParaRPr/>
          </a:p>
        </p:txBody>
      </p:sp>
      <p:sp>
        <p:nvSpPr>
          <p:cNvPr id="713" name="Google Shape;713;g5f74df13c7_0_558"/>
          <p:cNvSpPr txBox="1">
            <a:spLocks noGrp="1"/>
          </p:cNvSpPr>
          <p:nvPr>
            <p:ph type="body" idx="1"/>
          </p:nvPr>
        </p:nvSpPr>
        <p:spPr>
          <a:xfrm>
            <a:off x="1901825" y="1808163"/>
            <a:ext cx="12452400" cy="5527800"/>
          </a:xfrm>
          <a:prstGeom prst="rect">
            <a:avLst/>
          </a:prstGeom>
          <a:noFill/>
          <a:ln>
            <a:noFill/>
          </a:ln>
        </p:spPr>
        <p:txBody>
          <a:bodyPr spcFirstLastPara="1" wrap="square" lIns="91425" tIns="0" rIns="91425" bIns="0" anchor="t" anchorCtr="0">
            <a:noAutofit/>
          </a:bodyPr>
          <a:lstStyle/>
          <a:p>
            <a:pPr marL="0" lvl="0" indent="0" algn="l" rtl="0">
              <a:lnSpc>
                <a:spcPct val="200000"/>
              </a:lnSpc>
              <a:spcBef>
                <a:spcPts val="1000"/>
              </a:spcBef>
              <a:spcAft>
                <a:spcPct val="0"/>
              </a:spcAft>
              <a:buNone/>
            </a:pPr>
            <a:r>
              <a:rPr lang="en-US"/>
              <a:t>Steps to demonstrate the use of default function arguments:</a:t>
            </a:r>
            <a:endParaRPr/>
          </a:p>
          <a:p>
            <a:pPr marL="457200" lvl="0" indent="-419100" algn="l" rtl="0">
              <a:lnSpc>
                <a:spcPct val="200000"/>
              </a:lnSpc>
              <a:spcBef>
                <a:spcPts val="1000"/>
              </a:spcBef>
              <a:spcAft>
                <a:spcPct val="0"/>
              </a:spcAft>
              <a:buSzPts val="2200"/>
              <a:buFont typeface="Open Sans"/>
              <a:buAutoNum type="arabicPeriod"/>
            </a:pPr>
            <a:r>
              <a:rPr lang="en-US">
                <a:solidFill>
                  <a:srgbClr val="3F3F3F"/>
                </a:solidFill>
              </a:rPr>
              <a:t>Create a JavaScript </a:t>
            </a:r>
            <a:r>
              <a:rPr lang="en-US"/>
              <a:t>file </a:t>
            </a:r>
            <a:r>
              <a:rPr lang="en-US">
                <a:solidFill>
                  <a:srgbClr val="3F3F3F"/>
                </a:solidFill>
              </a:rPr>
              <a:t>in your IDE. </a:t>
            </a:r>
            <a:endParaRPr/>
          </a:p>
          <a:p>
            <a:pPr marL="457200" lvl="0" indent="-419100" algn="l" rtl="0">
              <a:lnSpc>
                <a:spcPct val="200000"/>
              </a:lnSpc>
              <a:spcBef>
                <a:spcPts val="1000"/>
              </a:spcBef>
              <a:spcAft>
                <a:spcPct val="0"/>
              </a:spcAft>
              <a:buSzPts val="2200"/>
              <a:buFont typeface="Open Sans"/>
              <a:buAutoNum type="arabicPeriod"/>
            </a:pPr>
            <a:r>
              <a:rPr lang="en-US">
                <a:solidFill>
                  <a:srgbClr val="3F3F3F"/>
                </a:solidFill>
              </a:rPr>
              <a:t>Write a </a:t>
            </a:r>
            <a:r>
              <a:rPr lang="en-US"/>
              <a:t>function that uses</a:t>
            </a:r>
            <a:r>
              <a:rPr lang="en-US">
                <a:solidFill>
                  <a:srgbClr val="3F3F3F"/>
                </a:solidFill>
              </a:rPr>
              <a:t> d</a:t>
            </a:r>
            <a:r>
              <a:rPr lang="en-US"/>
              <a:t>efault functions arguments </a:t>
            </a:r>
            <a:r>
              <a:rPr lang="en-US">
                <a:solidFill>
                  <a:srgbClr val="3F3F3F"/>
                </a:solidFill>
              </a:rPr>
              <a:t>in JavaScript.</a:t>
            </a:r>
            <a:endParaRPr/>
          </a:p>
          <a:p>
            <a:pPr marL="457200" lvl="0" indent="-419100" algn="l" rtl="0">
              <a:lnSpc>
                <a:spcPct val="200000"/>
              </a:lnSpc>
              <a:spcBef>
                <a:spcPts val="1000"/>
              </a:spcBef>
              <a:spcAft>
                <a:spcPct val="0"/>
              </a:spcAft>
              <a:buSzPts val="2200"/>
              <a:buFont typeface="Open Sans"/>
              <a:buAutoNum type="arabicPeriod"/>
            </a:pPr>
            <a:r>
              <a:rPr lang="en-US"/>
              <a:t>Run the code.</a:t>
            </a:r>
            <a:endParaRPr/>
          </a:p>
          <a:p>
            <a:pPr marL="0" lvl="0" indent="0" algn="l" rtl="0">
              <a:lnSpc>
                <a:spcPct val="200000"/>
              </a:lnSpc>
              <a:spcBef>
                <a:spcPts val="1000"/>
              </a:spcBef>
              <a:spcAft>
                <a:spcPct val="0"/>
              </a:spcAft>
              <a:buNone/>
            </a:pPr>
            <a:endParaRPr/>
          </a:p>
        </p:txBody>
      </p:sp>
      <p:pic>
        <p:nvPicPr>
          <p:cNvPr id="714" name="Google Shape;714;g5f74df13c7_0_558"/>
          <p:cNvPicPr preferRelativeResize="0"/>
          <p:nvPr/>
        </p:nvPicPr>
        <p:blipFill>
          <a:blip r:embed="rId3">
            <a:alphaModFix/>
          </a:blip>
          <a:stretch>
            <a:fillRect/>
          </a:stretch>
        </p:blipFill>
        <p:spPr>
          <a:xfrm>
            <a:off x="4151775" y="760650"/>
            <a:ext cx="8097274" cy="365750"/>
          </a:xfrm>
          <a:prstGeom prst="rect">
            <a:avLst/>
          </a:prstGeom>
          <a:noFill/>
          <a:ln>
            <a:noFill/>
          </a:ln>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ct val="0"/>
              </a:spcBef>
              <a:spcAft>
                <a:spcPct val="0"/>
              </a:spcAft>
              <a:buSzPts val="4400"/>
              <a:buNone/>
            </a:pPr>
            <a:r>
              <a:rPr lang="en-US"/>
              <a:t>Introduction to React</a:t>
            </a:r>
            <a:endParaRPr/>
          </a:p>
        </p:txBody>
      </p:sp>
      <p:sp>
        <p:nvSpPr>
          <p:cNvPr id="398" name="Google Shape;398;p8"/>
          <p:cNvSpPr txBox="1">
            <a:spLocks noGrp="1"/>
          </p:cNvSpPr>
          <p:nvPr>
            <p:ph type="body" idx="1"/>
          </p:nvPr>
        </p:nvSpPr>
        <p:spPr>
          <a:xfrm>
            <a:off x="1726200" y="1865853"/>
            <a:ext cx="12451800" cy="3157800"/>
          </a:xfrm>
          <a:prstGeom prst="rect">
            <a:avLst/>
          </a:prstGeom>
          <a:noFill/>
          <a:ln>
            <a:noFill/>
          </a:ln>
        </p:spPr>
        <p:txBody>
          <a:bodyPr spcFirstLastPara="1" wrap="square" lIns="91425" tIns="0" rIns="91425" bIns="0" anchor="t" anchorCtr="0">
            <a:noAutofit/>
          </a:bodyPr>
          <a:lstStyle/>
          <a:p>
            <a:pPr marL="457200" lvl="0" indent="-406400" algn="l" rtl="0">
              <a:lnSpc>
                <a:spcPct val="115000"/>
              </a:lnSpc>
              <a:spcBef>
                <a:spcPts val="1000"/>
              </a:spcBef>
              <a:spcAft>
                <a:spcPct val="0"/>
              </a:spcAft>
              <a:buSzPts val="2800"/>
              <a:buChar char="•"/>
            </a:pPr>
            <a:r>
              <a:rPr lang="en-US"/>
              <a:t>React is a powerful JavaScript library that makes it easy to create interactive user interfaces. </a:t>
            </a:r>
            <a:endParaRPr/>
          </a:p>
          <a:p>
            <a:pPr marL="457200" lvl="0" indent="-406400" algn="l" rtl="0">
              <a:lnSpc>
                <a:spcPct val="115000"/>
              </a:lnSpc>
              <a:spcBef>
                <a:spcPct val="0"/>
              </a:spcBef>
              <a:spcAft>
                <a:spcPct val="0"/>
              </a:spcAft>
              <a:buSzPts val="2800"/>
              <a:buChar char="•"/>
            </a:pPr>
            <a:r>
              <a:rPr lang="en-US"/>
              <a:t>It is an open source library and is developed by Facebook.  </a:t>
            </a:r>
            <a:endParaRPr/>
          </a:p>
          <a:p>
            <a:pPr marL="457200" lvl="0" indent="-406400" algn="l" rtl="0">
              <a:lnSpc>
                <a:spcPct val="115000"/>
              </a:lnSpc>
              <a:spcBef>
                <a:spcPct val="0"/>
              </a:spcBef>
              <a:spcAft>
                <a:spcPct val="0"/>
              </a:spcAft>
              <a:buSzPts val="2800"/>
              <a:buChar char="•"/>
            </a:pPr>
            <a:r>
              <a:rPr lang="en-US"/>
              <a:t>React also has a robust developer community that is rapidly growing. </a:t>
            </a:r>
            <a:endParaRPr/>
          </a:p>
          <a:p>
            <a:pPr marL="457200" lvl="0" indent="-406400" algn="l" rtl="0">
              <a:lnSpc>
                <a:spcPct val="115000"/>
              </a:lnSpc>
              <a:spcBef>
                <a:spcPct val="0"/>
              </a:spcBef>
              <a:spcAft>
                <a:spcPct val="0"/>
              </a:spcAft>
              <a:buSzPts val="2800"/>
              <a:buChar char="•"/>
            </a:pPr>
            <a:r>
              <a:rPr lang="en-US"/>
              <a:t>It can be used as a base while creating single-page web apps and mobile apps.</a:t>
            </a:r>
            <a:endParaRPr/>
          </a:p>
          <a:p>
            <a:pPr marL="457200" lvl="0" indent="-406400" algn="l" rtl="0">
              <a:lnSpc>
                <a:spcPct val="115000"/>
              </a:lnSpc>
              <a:spcBef>
                <a:spcPct val="0"/>
              </a:spcBef>
              <a:spcAft>
                <a:spcPct val="0"/>
              </a:spcAft>
              <a:buSzPts val="2800"/>
              <a:buChar char="•"/>
            </a:pPr>
            <a:r>
              <a:rPr lang="en-US"/>
              <a:t>React apps are fast, flexible, modular, and scalable.</a:t>
            </a:r>
            <a:endParaRPr/>
          </a:p>
          <a:p>
            <a:pPr marL="0" lvl="0" indent="0" algn="l" rtl="0">
              <a:lnSpc>
                <a:spcPct val="115000"/>
              </a:lnSpc>
              <a:spcBef>
                <a:spcPts val="1000"/>
              </a:spcBef>
              <a:spcAft>
                <a:spcPct val="0"/>
              </a:spcAft>
              <a:buSzPts val="2800"/>
              <a:buNone/>
            </a:pPr>
            <a:endParaRPr/>
          </a:p>
        </p:txBody>
      </p:sp>
      <p:pic>
        <p:nvPicPr>
          <p:cNvPr id="399" name="Google Shape;399;p8"/>
          <p:cNvPicPr preferRelativeResize="0"/>
          <p:nvPr/>
        </p:nvPicPr>
        <p:blipFill>
          <a:blip r:embed="rId3">
            <a:alphaModFix/>
          </a:blip>
          <a:stretch>
            <a:fillRect/>
          </a:stretch>
        </p:blipFill>
        <p:spPr>
          <a:xfrm>
            <a:off x="5219250" y="638975"/>
            <a:ext cx="5960851" cy="487425"/>
          </a:xfrm>
          <a:prstGeom prst="rect">
            <a:avLst/>
          </a:prstGeom>
          <a:noFill/>
          <a:ln>
            <a:noFill/>
          </a:ln>
        </p:spPr>
      </p:pic>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g5e13b70348_0_157"/>
          <p:cNvSpPr txBox="1">
            <a:spLocks noGrp="1"/>
          </p:cNvSpPr>
          <p:nvPr>
            <p:ph type="body" idx="1"/>
          </p:nvPr>
        </p:nvSpPr>
        <p:spPr>
          <a:xfrm>
            <a:off x="0" y="4114800"/>
            <a:ext cx="162561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ct val="0"/>
              </a:spcAft>
              <a:buSzPts val="2800"/>
              <a:buNone/>
            </a:pPr>
            <a:r>
              <a:rPr lang="en-US"/>
              <a:t>Rest and Spread</a:t>
            </a:r>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g5e13b70348_0_16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1100"/>
              <a:buNone/>
            </a:pPr>
            <a:r>
              <a:rPr lang="en-US"/>
              <a:t>Rest</a:t>
            </a:r>
            <a:endParaRPr/>
          </a:p>
        </p:txBody>
      </p:sp>
      <p:pic>
        <p:nvPicPr>
          <p:cNvPr id="725" name="Google Shape;725;g5e13b70348_0_161"/>
          <p:cNvPicPr preferRelativeResize="0"/>
          <p:nvPr/>
        </p:nvPicPr>
        <p:blipFill>
          <a:blip r:embed="rId3">
            <a:alphaModFix/>
          </a:blip>
          <a:stretch>
            <a:fillRect/>
          </a:stretch>
        </p:blipFill>
        <p:spPr>
          <a:xfrm>
            <a:off x="7479525" y="760650"/>
            <a:ext cx="1432200" cy="365750"/>
          </a:xfrm>
          <a:prstGeom prst="rect">
            <a:avLst/>
          </a:prstGeom>
          <a:noFill/>
          <a:ln>
            <a:noFill/>
          </a:ln>
        </p:spPr>
      </p:pic>
      <p:sp>
        <p:nvSpPr>
          <p:cNvPr id="726" name="Google Shape;726;g5e13b70348_0_161"/>
          <p:cNvSpPr txBox="1">
            <a:spLocks noGrp="1"/>
          </p:cNvSpPr>
          <p:nvPr>
            <p:ph type="body" idx="1"/>
          </p:nvPr>
        </p:nvSpPr>
        <p:spPr>
          <a:xfrm>
            <a:off x="1565575" y="1642725"/>
            <a:ext cx="13869600" cy="7170900"/>
          </a:xfrm>
          <a:prstGeom prst="rect">
            <a:avLst/>
          </a:prstGeom>
          <a:noFill/>
          <a:ln>
            <a:noFill/>
          </a:ln>
        </p:spPr>
        <p:txBody>
          <a:bodyPr spcFirstLastPara="1" wrap="square" lIns="91425" tIns="0" rIns="91425" bIns="0" anchor="t" anchorCtr="0">
            <a:noAutofit/>
          </a:bodyPr>
          <a:lstStyle/>
          <a:p>
            <a:pPr marL="457200" lvl="0" indent="-406400" algn="l" rtl="0">
              <a:lnSpc>
                <a:spcPct val="115000"/>
              </a:lnSpc>
              <a:spcBef>
                <a:spcPts val="1000"/>
              </a:spcBef>
              <a:spcAft>
                <a:spcPct val="0"/>
              </a:spcAft>
              <a:buSzPts val="2800"/>
              <a:buChar char="•"/>
            </a:pPr>
            <a:r>
              <a:rPr lang="en-US"/>
              <a:t>Rest lets you represent an indefinite number of arguments as an array.</a:t>
            </a:r>
            <a:endParaRPr/>
          </a:p>
          <a:p>
            <a:pPr marL="457200" lvl="0" indent="-406400" algn="l" rtl="0">
              <a:lnSpc>
                <a:spcPct val="115000"/>
              </a:lnSpc>
              <a:spcBef>
                <a:spcPct val="0"/>
              </a:spcBef>
              <a:spcAft>
                <a:spcPct val="0"/>
              </a:spcAft>
              <a:buSzPts val="2800"/>
              <a:buChar char="•"/>
            </a:pPr>
            <a:r>
              <a:rPr lang="en-US"/>
              <a:t>Rest collects multiple elements and condenses them into a single element.</a:t>
            </a:r>
            <a:endParaRPr/>
          </a:p>
          <a:p>
            <a:pPr marL="457200" lvl="0" indent="-406400" algn="l" rtl="0">
              <a:lnSpc>
                <a:spcPct val="115000"/>
              </a:lnSpc>
              <a:spcBef>
                <a:spcPct val="0"/>
              </a:spcBef>
              <a:spcAft>
                <a:spcPct val="0"/>
              </a:spcAft>
              <a:buSzPts val="2800"/>
              <a:buChar char="•"/>
            </a:pPr>
            <a:r>
              <a:rPr lang="en-US"/>
              <a:t>A function's last parameter can be prefixed with ... to place all user-supplied arguments within a JavaScript array. </a:t>
            </a:r>
            <a:endParaRPr/>
          </a:p>
          <a:p>
            <a:pPr marL="457200" lvl="0" indent="-406400" algn="l" rtl="0">
              <a:lnSpc>
                <a:spcPct val="115000"/>
              </a:lnSpc>
              <a:spcBef>
                <a:spcPct val="0"/>
              </a:spcBef>
              <a:spcAft>
                <a:spcPct val="0"/>
              </a:spcAft>
              <a:buSzPts val="2800"/>
              <a:buChar char="•"/>
            </a:pPr>
            <a:r>
              <a:rPr lang="en-US"/>
              <a:t>Only the last parameter can be a rest parameter.</a:t>
            </a:r>
            <a:endParaRPr/>
          </a:p>
          <a:p>
            <a:pPr marL="0" lvl="0" indent="0" algn="l" rtl="0">
              <a:lnSpc>
                <a:spcPct val="115000"/>
              </a:lnSpc>
              <a:spcBef>
                <a:spcPts val="1000"/>
              </a:spcBef>
              <a:spcAft>
                <a:spcPct val="0"/>
              </a:spcAft>
              <a:buNone/>
            </a:pPr>
            <a:endParaRP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g33f220032b_0_48"/>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1100"/>
              <a:buNone/>
            </a:pPr>
            <a:r>
              <a:rPr lang="en-US"/>
              <a:t>Rest</a:t>
            </a:r>
            <a:endParaRPr/>
          </a:p>
        </p:txBody>
      </p:sp>
      <p:pic>
        <p:nvPicPr>
          <p:cNvPr id="732" name="Google Shape;732;g33f220032b_0_48"/>
          <p:cNvPicPr preferRelativeResize="0"/>
          <p:nvPr/>
        </p:nvPicPr>
        <p:blipFill>
          <a:blip r:embed="rId3">
            <a:alphaModFix/>
          </a:blip>
          <a:stretch>
            <a:fillRect/>
          </a:stretch>
        </p:blipFill>
        <p:spPr>
          <a:xfrm>
            <a:off x="7479525" y="760650"/>
            <a:ext cx="1432200" cy="365750"/>
          </a:xfrm>
          <a:prstGeom prst="rect">
            <a:avLst/>
          </a:prstGeom>
          <a:noFill/>
          <a:ln>
            <a:noFill/>
          </a:ln>
        </p:spPr>
      </p:pic>
      <p:sp>
        <p:nvSpPr>
          <p:cNvPr id="733" name="Google Shape;733;g33f220032b_0_48"/>
          <p:cNvSpPr txBox="1">
            <a:spLocks noGrp="1"/>
          </p:cNvSpPr>
          <p:nvPr>
            <p:ph type="body" idx="1"/>
          </p:nvPr>
        </p:nvSpPr>
        <p:spPr>
          <a:xfrm>
            <a:off x="1565575" y="1490325"/>
            <a:ext cx="13869600" cy="1375800"/>
          </a:xfrm>
          <a:prstGeom prst="rect">
            <a:avLst/>
          </a:prstGeom>
          <a:noFill/>
          <a:ln>
            <a:noFill/>
          </a:ln>
        </p:spPr>
        <p:txBody>
          <a:bodyPr spcFirstLastPara="1" wrap="square" lIns="91425" tIns="0" rIns="91425" bIns="0" anchor="t" anchorCtr="0">
            <a:noAutofit/>
          </a:bodyPr>
          <a:lstStyle/>
          <a:p>
            <a:pPr marL="457200" lvl="0" indent="-406400" algn="l" rtl="0">
              <a:lnSpc>
                <a:spcPct val="115000"/>
              </a:lnSpc>
              <a:spcBef>
                <a:spcPts val="1000"/>
              </a:spcBef>
              <a:spcAft>
                <a:spcPct val="0"/>
              </a:spcAft>
              <a:buSzPts val="2800"/>
              <a:buChar char="•"/>
            </a:pPr>
            <a:r>
              <a:rPr lang="en-US"/>
              <a:t>The first invocation statement in the code below will cause </a:t>
            </a:r>
            <a:r>
              <a:rPr lang="en-US" i="1"/>
              <a:t>numbers</a:t>
            </a:r>
            <a:r>
              <a:rPr lang="en-US"/>
              <a:t> to have three items in it.</a:t>
            </a:r>
            <a:endParaRPr/>
          </a:p>
          <a:p>
            <a:pPr marL="457200" lvl="0" indent="-406400" algn="l" rtl="0">
              <a:lnSpc>
                <a:spcPct val="115000"/>
              </a:lnSpc>
              <a:spcBef>
                <a:spcPct val="0"/>
              </a:spcBef>
              <a:spcAft>
                <a:spcPct val="0"/>
              </a:spcAft>
              <a:buSzPts val="2800"/>
              <a:buChar char="•"/>
            </a:pPr>
            <a:r>
              <a:rPr lang="en-US"/>
              <a:t>The second invocation will cause </a:t>
            </a:r>
            <a:r>
              <a:rPr lang="en-US" i="1"/>
              <a:t>numbers</a:t>
            </a:r>
            <a:r>
              <a:rPr lang="en-US"/>
              <a:t> to have ten items in it.</a:t>
            </a:r>
            <a:endParaRPr/>
          </a:p>
          <a:p>
            <a:pPr marL="457200" lvl="0" indent="-406400" algn="l" rtl="0">
              <a:lnSpc>
                <a:spcPct val="115000"/>
              </a:lnSpc>
              <a:spcBef>
                <a:spcPct val="0"/>
              </a:spcBef>
              <a:spcAft>
                <a:spcPct val="0"/>
              </a:spcAft>
              <a:buSzPts val="2800"/>
              <a:buChar char="•"/>
            </a:pPr>
            <a:r>
              <a:rPr lang="en-US"/>
              <a:t>Rest allows the function, </a:t>
            </a:r>
            <a:r>
              <a:rPr lang="en-US" i="1"/>
              <a:t>addNumbers,</a:t>
            </a:r>
            <a:r>
              <a:rPr lang="en-US"/>
              <a:t> to work with a varied number of arguments using the same code.</a:t>
            </a:r>
            <a:endParaRPr/>
          </a:p>
        </p:txBody>
      </p:sp>
      <p:pic>
        <p:nvPicPr>
          <p:cNvPr id="734" name="Google Shape;734;g33f220032b_0_48"/>
          <p:cNvPicPr preferRelativeResize="0"/>
          <p:nvPr/>
        </p:nvPicPr>
        <p:blipFill>
          <a:blip r:embed="rId4">
            <a:alphaModFix/>
          </a:blip>
          <a:stretch>
            <a:fillRect/>
          </a:stretch>
        </p:blipFill>
        <p:spPr>
          <a:xfrm>
            <a:off x="2071975" y="3802500"/>
            <a:ext cx="12856799" cy="4179400"/>
          </a:xfrm>
          <a:prstGeom prst="rect">
            <a:avLst/>
          </a:prstGeom>
          <a:noFill/>
          <a:ln>
            <a:noFill/>
          </a:ln>
        </p:spPr>
      </p:pic>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g610b7d9e06_0_41"/>
          <p:cNvSpPr txBox="1">
            <a:spLocks noGrp="1"/>
          </p:cNvSpPr>
          <p:nvPr>
            <p:ph type="title"/>
          </p:nvPr>
        </p:nvSpPr>
        <p:spPr>
          <a:xfrm>
            <a:off x="812800" y="436395"/>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ct val="0"/>
              </a:spcBef>
              <a:spcAft>
                <a:spcPct val="0"/>
              </a:spcAft>
              <a:buSzPts val="4400"/>
              <a:buNone/>
            </a:pPr>
            <a:r>
              <a:rPr lang="en-US"/>
              <a:t>Rest</a:t>
            </a:r>
            <a:endParaRPr/>
          </a:p>
        </p:txBody>
      </p:sp>
      <p:sp>
        <p:nvSpPr>
          <p:cNvPr id="740" name="Google Shape;740;g610b7d9e06_0_41"/>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1000"/>
              </a:spcBef>
              <a:spcAft>
                <a:spcPct val="0"/>
              </a:spcAft>
              <a:buSzPts val="2800"/>
              <a:buNone/>
            </a:pPr>
            <a:r>
              <a:rPr lang="en-US" b="1"/>
              <a:t>Problem Statement:</a:t>
            </a:r>
            <a:r>
              <a:rPr lang="en-US"/>
              <a:t> Demonstrate the use of rest in JavaScript. </a:t>
            </a:r>
            <a:endParaRPr/>
          </a:p>
        </p:txBody>
      </p:sp>
      <p:sp>
        <p:nvSpPr>
          <p:cNvPr id="741" name="Google Shape;741;g610b7d9e06_0_41"/>
          <p:cNvSpPr txBox="1"/>
          <p:nvPr/>
        </p:nvSpPr>
        <p:spPr>
          <a:xfrm>
            <a:off x="12591457" y="1765347"/>
            <a:ext cx="3484800" cy="358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ct val="0"/>
              </a:spcBef>
              <a:spcAft>
                <a:spcPct val="0"/>
              </a:spcAft>
              <a:buClr>
                <a:srgbClr val="0F547B"/>
              </a:buClr>
              <a:buSzPts val="700"/>
              <a:buFont typeface="Arial"/>
              <a:buNone/>
            </a:pPr>
            <a:r>
              <a:rPr lang="en-US" sz="2200" b="1" i="0" u="none" strike="noStrike" cap="none">
                <a:solidFill>
                  <a:srgbClr val="0F547B"/>
                </a:solidFill>
                <a:latin typeface="Open Sans"/>
                <a:ea typeface="Open Sans"/>
                <a:cs typeface="Open Sans"/>
                <a:sym typeface="Open Sans"/>
              </a:rPr>
              <a:t>Duration: 20 min.</a:t>
            </a:r>
            <a:endParaRPr sz="2200" b="1" i="0" u="none" strike="noStrike" cap="none">
              <a:solidFill>
                <a:srgbClr val="000000"/>
              </a:solidFill>
              <a:latin typeface="Open Sans"/>
              <a:ea typeface="Open Sans"/>
              <a:cs typeface="Open Sans"/>
              <a:sym typeface="Open Sans"/>
            </a:endParaRP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g610b7d9e06_0_47"/>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4400"/>
              <a:buNone/>
            </a:pPr>
            <a:r>
              <a:rPr lang="en-US"/>
              <a:t>Assisted Practice: Guidelines </a:t>
            </a:r>
            <a:endParaRPr/>
          </a:p>
        </p:txBody>
      </p:sp>
      <p:sp>
        <p:nvSpPr>
          <p:cNvPr id="747" name="Google Shape;747;g610b7d9e06_0_47"/>
          <p:cNvSpPr txBox="1">
            <a:spLocks noGrp="1"/>
          </p:cNvSpPr>
          <p:nvPr>
            <p:ph type="body" idx="1"/>
          </p:nvPr>
        </p:nvSpPr>
        <p:spPr>
          <a:xfrm>
            <a:off x="1901825" y="1808163"/>
            <a:ext cx="12452400" cy="5527800"/>
          </a:xfrm>
          <a:prstGeom prst="rect">
            <a:avLst/>
          </a:prstGeom>
          <a:noFill/>
          <a:ln>
            <a:noFill/>
          </a:ln>
        </p:spPr>
        <p:txBody>
          <a:bodyPr spcFirstLastPara="1" wrap="square" lIns="91425" tIns="0" rIns="91425" bIns="0" anchor="t" anchorCtr="0">
            <a:noAutofit/>
          </a:bodyPr>
          <a:lstStyle/>
          <a:p>
            <a:pPr marL="0" lvl="0" indent="0" algn="l" rtl="0">
              <a:lnSpc>
                <a:spcPct val="200000"/>
              </a:lnSpc>
              <a:spcBef>
                <a:spcPts val="1000"/>
              </a:spcBef>
              <a:spcAft>
                <a:spcPct val="0"/>
              </a:spcAft>
              <a:buNone/>
            </a:pPr>
            <a:r>
              <a:rPr lang="en-US"/>
              <a:t>Steps to demonstrate rest:</a:t>
            </a:r>
            <a:endParaRPr/>
          </a:p>
          <a:p>
            <a:pPr marL="457200" lvl="0" indent="-419100" algn="l" rtl="0">
              <a:lnSpc>
                <a:spcPct val="200000"/>
              </a:lnSpc>
              <a:spcBef>
                <a:spcPts val="1000"/>
              </a:spcBef>
              <a:spcAft>
                <a:spcPct val="0"/>
              </a:spcAft>
              <a:buSzPts val="2200"/>
              <a:buFont typeface="Open Sans"/>
              <a:buAutoNum type="arabicPeriod"/>
            </a:pPr>
            <a:r>
              <a:rPr lang="en-US">
                <a:solidFill>
                  <a:srgbClr val="3F3F3F"/>
                </a:solidFill>
              </a:rPr>
              <a:t>Create a JavaScript </a:t>
            </a:r>
            <a:r>
              <a:rPr lang="en-US"/>
              <a:t>file </a:t>
            </a:r>
            <a:r>
              <a:rPr lang="en-US">
                <a:solidFill>
                  <a:srgbClr val="3F3F3F"/>
                </a:solidFill>
              </a:rPr>
              <a:t>in your IDE. </a:t>
            </a:r>
            <a:endParaRPr/>
          </a:p>
          <a:p>
            <a:pPr marL="457200" lvl="0" indent="-419100" algn="l" rtl="0">
              <a:lnSpc>
                <a:spcPct val="200000"/>
              </a:lnSpc>
              <a:spcBef>
                <a:spcPts val="1000"/>
              </a:spcBef>
              <a:spcAft>
                <a:spcPct val="0"/>
              </a:spcAft>
              <a:buSzPts val="2200"/>
              <a:buFont typeface="Open Sans"/>
              <a:buAutoNum type="arabicPeriod"/>
            </a:pPr>
            <a:r>
              <a:rPr lang="en-US">
                <a:solidFill>
                  <a:srgbClr val="3F3F3F"/>
                </a:solidFill>
              </a:rPr>
              <a:t>Write a program with </a:t>
            </a:r>
            <a:r>
              <a:rPr lang="en-US"/>
              <a:t>functions </a:t>
            </a:r>
            <a:r>
              <a:rPr lang="en-US">
                <a:solidFill>
                  <a:srgbClr val="3F3F3F"/>
                </a:solidFill>
              </a:rPr>
              <a:t>t</a:t>
            </a:r>
            <a:r>
              <a:rPr lang="en-US"/>
              <a:t>hat use arguments defined with rest </a:t>
            </a:r>
            <a:r>
              <a:rPr lang="en-US">
                <a:solidFill>
                  <a:srgbClr val="3F3F3F"/>
                </a:solidFill>
              </a:rPr>
              <a:t>in JavaScript.</a:t>
            </a:r>
            <a:endParaRPr/>
          </a:p>
          <a:p>
            <a:pPr marL="457200" lvl="0" indent="-419100" algn="l" rtl="0">
              <a:lnSpc>
                <a:spcPct val="200000"/>
              </a:lnSpc>
              <a:spcBef>
                <a:spcPts val="1000"/>
              </a:spcBef>
              <a:spcAft>
                <a:spcPct val="0"/>
              </a:spcAft>
              <a:buSzPts val="2200"/>
              <a:buFont typeface="Open Sans"/>
              <a:buAutoNum type="arabicPeriod"/>
            </a:pPr>
            <a:r>
              <a:rPr lang="en-US"/>
              <a:t>Run the code.</a:t>
            </a:r>
            <a:endParaRPr/>
          </a:p>
          <a:p>
            <a:pPr marL="0" lvl="0" indent="0" algn="l" rtl="0">
              <a:lnSpc>
                <a:spcPct val="200000"/>
              </a:lnSpc>
              <a:spcBef>
                <a:spcPts val="1000"/>
              </a:spcBef>
              <a:spcAft>
                <a:spcPct val="0"/>
              </a:spcAft>
              <a:buNone/>
            </a:pPr>
            <a:endParaRPr/>
          </a:p>
        </p:txBody>
      </p:sp>
      <p:pic>
        <p:nvPicPr>
          <p:cNvPr id="748" name="Google Shape;748;g610b7d9e06_0_47"/>
          <p:cNvPicPr preferRelativeResize="0"/>
          <p:nvPr/>
        </p:nvPicPr>
        <p:blipFill>
          <a:blip r:embed="rId3">
            <a:alphaModFix/>
          </a:blip>
          <a:stretch>
            <a:fillRect/>
          </a:stretch>
        </p:blipFill>
        <p:spPr>
          <a:xfrm>
            <a:off x="4151775" y="760650"/>
            <a:ext cx="8097274" cy="365750"/>
          </a:xfrm>
          <a:prstGeom prst="rect">
            <a:avLst/>
          </a:prstGeom>
          <a:noFill/>
          <a:ln>
            <a:noFill/>
          </a:ln>
        </p:spPr>
      </p:pic>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g5e13b70348_0_177"/>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1100"/>
              <a:buNone/>
            </a:pPr>
            <a:r>
              <a:rPr lang="en-US"/>
              <a:t>Spread</a:t>
            </a:r>
            <a:endParaRPr/>
          </a:p>
        </p:txBody>
      </p:sp>
      <p:pic>
        <p:nvPicPr>
          <p:cNvPr id="754" name="Google Shape;754;g5e13b70348_0_177"/>
          <p:cNvPicPr preferRelativeResize="0"/>
          <p:nvPr/>
        </p:nvPicPr>
        <p:blipFill>
          <a:blip r:embed="rId3">
            <a:alphaModFix/>
          </a:blip>
          <a:stretch>
            <a:fillRect/>
          </a:stretch>
        </p:blipFill>
        <p:spPr>
          <a:xfrm>
            <a:off x="6844225" y="760650"/>
            <a:ext cx="2756526" cy="365750"/>
          </a:xfrm>
          <a:prstGeom prst="rect">
            <a:avLst/>
          </a:prstGeom>
          <a:noFill/>
          <a:ln>
            <a:noFill/>
          </a:ln>
        </p:spPr>
      </p:pic>
      <p:sp>
        <p:nvSpPr>
          <p:cNvPr id="755" name="Google Shape;755;g5e13b70348_0_177"/>
          <p:cNvSpPr txBox="1">
            <a:spLocks noGrp="1"/>
          </p:cNvSpPr>
          <p:nvPr>
            <p:ph type="body" idx="1"/>
          </p:nvPr>
        </p:nvSpPr>
        <p:spPr>
          <a:xfrm>
            <a:off x="1570650" y="1236025"/>
            <a:ext cx="13869600" cy="1387200"/>
          </a:xfrm>
          <a:prstGeom prst="rect">
            <a:avLst/>
          </a:prstGeom>
          <a:noFill/>
          <a:ln>
            <a:noFill/>
          </a:ln>
        </p:spPr>
        <p:txBody>
          <a:bodyPr spcFirstLastPara="1" wrap="square" lIns="91425" tIns="0" rIns="91425" bIns="0" anchor="t" anchorCtr="0">
            <a:noAutofit/>
          </a:bodyPr>
          <a:lstStyle/>
          <a:p>
            <a:pPr marL="457200" lvl="0" indent="-406400" algn="l" rtl="0">
              <a:lnSpc>
                <a:spcPct val="100000"/>
              </a:lnSpc>
              <a:spcBef>
                <a:spcPts val="1000"/>
              </a:spcBef>
              <a:spcAft>
                <a:spcPct val="0"/>
              </a:spcAft>
              <a:buSzPts val="2800"/>
              <a:buChar char="•"/>
            </a:pPr>
            <a:r>
              <a:rPr lang="en-US"/>
              <a:t>Spread expands an array into its elements.</a:t>
            </a:r>
            <a:endParaRPr/>
          </a:p>
          <a:p>
            <a:pPr marL="457200" lvl="0" indent="-406400" algn="l" rtl="0">
              <a:lnSpc>
                <a:spcPct val="100000"/>
              </a:lnSpc>
              <a:spcBef>
                <a:spcPct val="0"/>
              </a:spcBef>
              <a:spcAft>
                <a:spcPct val="0"/>
              </a:spcAft>
              <a:buSzPts val="2800"/>
              <a:buChar char="•"/>
            </a:pPr>
            <a:r>
              <a:rPr lang="en-US"/>
              <a:t>In the code blocks below, </a:t>
            </a:r>
            <a:r>
              <a:rPr lang="en-US" i="1"/>
              <a:t>dateFields, parts, arr1,</a:t>
            </a:r>
            <a:r>
              <a:rPr lang="en-US"/>
              <a:t> and </a:t>
            </a:r>
            <a:r>
              <a:rPr lang="en-US" i="1"/>
              <a:t>arr2</a:t>
            </a:r>
            <a:r>
              <a:rPr lang="en-US"/>
              <a:t> can dynamically take as many arguments as needed in runtime.</a:t>
            </a:r>
            <a:endParaRPr/>
          </a:p>
        </p:txBody>
      </p:sp>
      <p:pic>
        <p:nvPicPr>
          <p:cNvPr id="756" name="Google Shape;756;g5e13b70348_0_177"/>
          <p:cNvPicPr preferRelativeResize="0"/>
          <p:nvPr/>
        </p:nvPicPr>
        <p:blipFill>
          <a:blip r:embed="rId4">
            <a:alphaModFix/>
          </a:blip>
          <a:stretch>
            <a:fillRect/>
          </a:stretch>
        </p:blipFill>
        <p:spPr>
          <a:xfrm>
            <a:off x="2077850" y="2775575"/>
            <a:ext cx="12146649" cy="5976075"/>
          </a:xfrm>
          <a:prstGeom prst="rect">
            <a:avLst/>
          </a:prstGeom>
          <a:noFill/>
          <a:ln>
            <a:noFill/>
          </a:ln>
        </p:spPr>
      </p:pic>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g5f74df13c7_0_564"/>
          <p:cNvSpPr txBox="1">
            <a:spLocks noGrp="1"/>
          </p:cNvSpPr>
          <p:nvPr>
            <p:ph type="title"/>
          </p:nvPr>
        </p:nvSpPr>
        <p:spPr>
          <a:xfrm>
            <a:off x="812800" y="436395"/>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ct val="0"/>
              </a:spcBef>
              <a:spcAft>
                <a:spcPct val="0"/>
              </a:spcAft>
              <a:buSzPts val="4400"/>
              <a:buNone/>
            </a:pPr>
            <a:r>
              <a:rPr lang="en-US"/>
              <a:t>Spread</a:t>
            </a:r>
            <a:endParaRPr/>
          </a:p>
        </p:txBody>
      </p:sp>
      <p:sp>
        <p:nvSpPr>
          <p:cNvPr id="762" name="Google Shape;762;g5f74df13c7_0_564"/>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1000"/>
              </a:spcBef>
              <a:spcAft>
                <a:spcPct val="0"/>
              </a:spcAft>
              <a:buSzPts val="2800"/>
              <a:buNone/>
            </a:pPr>
            <a:r>
              <a:rPr lang="en-US" b="1"/>
              <a:t>Problem Statement:</a:t>
            </a:r>
            <a:r>
              <a:rPr lang="en-US"/>
              <a:t> Demonstrate the use of spread in JavaScript. </a:t>
            </a:r>
            <a:endParaRPr/>
          </a:p>
        </p:txBody>
      </p:sp>
      <p:sp>
        <p:nvSpPr>
          <p:cNvPr id="763" name="Google Shape;763;g5f74df13c7_0_564"/>
          <p:cNvSpPr txBox="1"/>
          <p:nvPr/>
        </p:nvSpPr>
        <p:spPr>
          <a:xfrm>
            <a:off x="12591457" y="1765347"/>
            <a:ext cx="3484800" cy="358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ct val="0"/>
              </a:spcBef>
              <a:spcAft>
                <a:spcPct val="0"/>
              </a:spcAft>
              <a:buClr>
                <a:srgbClr val="0F547B"/>
              </a:buClr>
              <a:buSzPts val="700"/>
              <a:buFont typeface="Arial"/>
              <a:buNone/>
            </a:pPr>
            <a:r>
              <a:rPr lang="en-US" sz="2200" b="1" i="0" u="none" strike="noStrike" cap="none">
                <a:solidFill>
                  <a:srgbClr val="0F547B"/>
                </a:solidFill>
                <a:latin typeface="Open Sans"/>
                <a:ea typeface="Open Sans"/>
                <a:cs typeface="Open Sans"/>
                <a:sym typeface="Open Sans"/>
              </a:rPr>
              <a:t>Duration: 20 min.</a:t>
            </a:r>
            <a:endParaRPr sz="2200" b="1" i="0" u="none" strike="noStrike" cap="none">
              <a:solidFill>
                <a:srgbClr val="000000"/>
              </a:solidFill>
              <a:latin typeface="Open Sans"/>
              <a:ea typeface="Open Sans"/>
              <a:cs typeface="Open Sans"/>
              <a:sym typeface="Open Sans"/>
            </a:endParaRP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g5f74df13c7_0_570"/>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4400"/>
              <a:buNone/>
            </a:pPr>
            <a:r>
              <a:rPr lang="en-US"/>
              <a:t>Assisted Practice: Guidelines </a:t>
            </a:r>
            <a:endParaRPr/>
          </a:p>
        </p:txBody>
      </p:sp>
      <p:sp>
        <p:nvSpPr>
          <p:cNvPr id="769" name="Google Shape;769;g5f74df13c7_0_570"/>
          <p:cNvSpPr txBox="1">
            <a:spLocks noGrp="1"/>
          </p:cNvSpPr>
          <p:nvPr>
            <p:ph type="body" idx="1"/>
          </p:nvPr>
        </p:nvSpPr>
        <p:spPr>
          <a:xfrm>
            <a:off x="1901825" y="1808163"/>
            <a:ext cx="12452400" cy="5527800"/>
          </a:xfrm>
          <a:prstGeom prst="rect">
            <a:avLst/>
          </a:prstGeom>
          <a:noFill/>
          <a:ln>
            <a:noFill/>
          </a:ln>
        </p:spPr>
        <p:txBody>
          <a:bodyPr spcFirstLastPara="1" wrap="square" lIns="91425" tIns="0" rIns="91425" bIns="0" anchor="t" anchorCtr="0">
            <a:noAutofit/>
          </a:bodyPr>
          <a:lstStyle/>
          <a:p>
            <a:pPr marL="0" lvl="0" indent="0" algn="l" rtl="0">
              <a:lnSpc>
                <a:spcPct val="200000"/>
              </a:lnSpc>
              <a:spcBef>
                <a:spcPts val="1000"/>
              </a:spcBef>
              <a:spcAft>
                <a:spcPct val="0"/>
              </a:spcAft>
              <a:buNone/>
            </a:pPr>
            <a:r>
              <a:rPr lang="en-US"/>
              <a:t>Steps to demonstrate spread:</a:t>
            </a:r>
            <a:endParaRPr/>
          </a:p>
          <a:p>
            <a:pPr marL="457200" lvl="0" indent="-419100" algn="l" rtl="0">
              <a:lnSpc>
                <a:spcPct val="200000"/>
              </a:lnSpc>
              <a:spcBef>
                <a:spcPts val="1000"/>
              </a:spcBef>
              <a:spcAft>
                <a:spcPct val="0"/>
              </a:spcAft>
              <a:buSzPts val="2200"/>
              <a:buFont typeface="Open Sans"/>
              <a:buAutoNum type="arabicPeriod"/>
            </a:pPr>
            <a:r>
              <a:rPr lang="en-US">
                <a:solidFill>
                  <a:srgbClr val="3F3F3F"/>
                </a:solidFill>
              </a:rPr>
              <a:t>Create a JavaScript </a:t>
            </a:r>
            <a:r>
              <a:rPr lang="en-US"/>
              <a:t>file </a:t>
            </a:r>
            <a:r>
              <a:rPr lang="en-US">
                <a:solidFill>
                  <a:srgbClr val="3F3F3F"/>
                </a:solidFill>
              </a:rPr>
              <a:t>in your IDE. </a:t>
            </a:r>
            <a:endParaRPr/>
          </a:p>
          <a:p>
            <a:pPr marL="457200" lvl="0" indent="-419100" algn="l" rtl="0">
              <a:lnSpc>
                <a:spcPct val="200000"/>
              </a:lnSpc>
              <a:spcBef>
                <a:spcPts val="1000"/>
              </a:spcBef>
              <a:spcAft>
                <a:spcPct val="0"/>
              </a:spcAft>
              <a:buSzPts val="2200"/>
              <a:buFont typeface="Open Sans"/>
              <a:buAutoNum type="arabicPeriod"/>
            </a:pPr>
            <a:r>
              <a:rPr lang="en-US">
                <a:solidFill>
                  <a:srgbClr val="3F3F3F"/>
                </a:solidFill>
              </a:rPr>
              <a:t>Write a program with </a:t>
            </a:r>
            <a:r>
              <a:rPr lang="en-US"/>
              <a:t>functions </a:t>
            </a:r>
            <a:r>
              <a:rPr lang="en-US">
                <a:solidFill>
                  <a:srgbClr val="3F3F3F"/>
                </a:solidFill>
              </a:rPr>
              <a:t>t</a:t>
            </a:r>
            <a:r>
              <a:rPr lang="en-US"/>
              <a:t>hat have arguments using spread</a:t>
            </a:r>
            <a:r>
              <a:rPr lang="en-US">
                <a:solidFill>
                  <a:srgbClr val="3F3F3F"/>
                </a:solidFill>
              </a:rPr>
              <a:t> in JavaScript.</a:t>
            </a:r>
            <a:endParaRPr/>
          </a:p>
          <a:p>
            <a:pPr marL="457200" lvl="0" indent="-419100" algn="l" rtl="0">
              <a:lnSpc>
                <a:spcPct val="200000"/>
              </a:lnSpc>
              <a:spcBef>
                <a:spcPts val="1000"/>
              </a:spcBef>
              <a:spcAft>
                <a:spcPct val="0"/>
              </a:spcAft>
              <a:buSzPts val="2200"/>
              <a:buFont typeface="Open Sans"/>
              <a:buAutoNum type="arabicPeriod"/>
            </a:pPr>
            <a:r>
              <a:rPr lang="en-US"/>
              <a:t>Run the code.</a:t>
            </a:r>
            <a:endParaRPr/>
          </a:p>
          <a:p>
            <a:pPr marL="0" lvl="0" indent="0" algn="l" rtl="0">
              <a:lnSpc>
                <a:spcPct val="200000"/>
              </a:lnSpc>
              <a:spcBef>
                <a:spcPts val="1000"/>
              </a:spcBef>
              <a:spcAft>
                <a:spcPct val="0"/>
              </a:spcAft>
              <a:buNone/>
            </a:pPr>
            <a:endParaRPr/>
          </a:p>
        </p:txBody>
      </p:sp>
      <p:pic>
        <p:nvPicPr>
          <p:cNvPr id="770" name="Google Shape;770;g5f74df13c7_0_570"/>
          <p:cNvPicPr preferRelativeResize="0"/>
          <p:nvPr/>
        </p:nvPicPr>
        <p:blipFill>
          <a:blip r:embed="rId3">
            <a:alphaModFix/>
          </a:blip>
          <a:stretch>
            <a:fillRect/>
          </a:stretch>
        </p:blipFill>
        <p:spPr>
          <a:xfrm>
            <a:off x="4151775" y="760650"/>
            <a:ext cx="8097274" cy="365750"/>
          </a:xfrm>
          <a:prstGeom prst="rect">
            <a:avLst/>
          </a:prstGeom>
          <a:noFill/>
          <a:ln>
            <a:noFill/>
          </a:ln>
        </p:spPr>
      </p:pic>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g5e13b70348_0_190"/>
          <p:cNvSpPr txBox="1">
            <a:spLocks noGrp="1"/>
          </p:cNvSpPr>
          <p:nvPr>
            <p:ph type="body" idx="1"/>
          </p:nvPr>
        </p:nvSpPr>
        <p:spPr>
          <a:xfrm>
            <a:off x="0" y="4114800"/>
            <a:ext cx="162561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ct val="0"/>
              </a:spcAft>
              <a:buSzPts val="2800"/>
              <a:buNone/>
            </a:pPr>
            <a:r>
              <a:rPr lang="en-US"/>
              <a:t>Destructuring</a:t>
            </a:r>
            <a:endParaRP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g5e13b70348_0_194"/>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1100"/>
              <a:buNone/>
            </a:pPr>
            <a:r>
              <a:rPr lang="en-US"/>
              <a:t>Destructuring</a:t>
            </a:r>
            <a:endParaRPr/>
          </a:p>
        </p:txBody>
      </p:sp>
      <p:pic>
        <p:nvPicPr>
          <p:cNvPr id="781" name="Google Shape;781;g5e13b70348_0_194"/>
          <p:cNvPicPr preferRelativeResize="0"/>
          <p:nvPr/>
        </p:nvPicPr>
        <p:blipFill>
          <a:blip r:embed="rId3">
            <a:alphaModFix/>
          </a:blip>
          <a:stretch>
            <a:fillRect/>
          </a:stretch>
        </p:blipFill>
        <p:spPr>
          <a:xfrm>
            <a:off x="6059275" y="760650"/>
            <a:ext cx="4098274" cy="365750"/>
          </a:xfrm>
          <a:prstGeom prst="rect">
            <a:avLst/>
          </a:prstGeom>
          <a:noFill/>
          <a:ln>
            <a:noFill/>
          </a:ln>
        </p:spPr>
      </p:pic>
      <p:sp>
        <p:nvSpPr>
          <p:cNvPr id="782" name="Google Shape;782;g5e13b70348_0_194"/>
          <p:cNvSpPr txBox="1">
            <a:spLocks noGrp="1"/>
          </p:cNvSpPr>
          <p:nvPr>
            <p:ph type="body" idx="1"/>
          </p:nvPr>
        </p:nvSpPr>
        <p:spPr>
          <a:xfrm>
            <a:off x="1570638" y="1312225"/>
            <a:ext cx="13869600" cy="687300"/>
          </a:xfrm>
          <a:prstGeom prst="rect">
            <a:avLst/>
          </a:prstGeom>
          <a:noFill/>
          <a:ln>
            <a:noFill/>
          </a:ln>
        </p:spPr>
        <p:txBody>
          <a:bodyPr spcFirstLastPara="1" wrap="square" lIns="91425" tIns="0" rIns="91425" bIns="0" anchor="t" anchorCtr="0">
            <a:noAutofit/>
          </a:bodyPr>
          <a:lstStyle/>
          <a:p>
            <a:pPr marL="457200" lvl="0" indent="-406400" algn="l" rtl="0">
              <a:lnSpc>
                <a:spcPct val="100000"/>
              </a:lnSpc>
              <a:spcBef>
                <a:spcPts val="1000"/>
              </a:spcBef>
              <a:spcAft>
                <a:spcPct val="0"/>
              </a:spcAft>
              <a:buSzPts val="2800"/>
              <a:buChar char="•"/>
            </a:pPr>
            <a:r>
              <a:rPr lang="en-US"/>
              <a:t> Destructuring unpacks values from arrays or properties from objects into distinct variables.</a:t>
            </a:r>
            <a:endParaRPr/>
          </a:p>
          <a:p>
            <a:pPr marL="457200" lvl="0" indent="-406400" algn="l" rtl="0">
              <a:lnSpc>
                <a:spcPct val="100000"/>
              </a:lnSpc>
              <a:spcBef>
                <a:spcPct val="0"/>
              </a:spcBef>
              <a:spcAft>
                <a:spcPct val="0"/>
              </a:spcAft>
              <a:buSzPts val="2800"/>
              <a:buChar char="•"/>
            </a:pPr>
            <a:r>
              <a:rPr lang="en-US"/>
              <a:t>In the code below, values from the array, </a:t>
            </a:r>
            <a:r>
              <a:rPr lang="en-US" i="1"/>
              <a:t>companies,</a:t>
            </a:r>
            <a:r>
              <a:rPr lang="en-US"/>
              <a:t> are being extracted into the variables </a:t>
            </a:r>
            <a:r>
              <a:rPr lang="en-US" i="1"/>
              <a:t>company1</a:t>
            </a:r>
            <a:r>
              <a:rPr lang="en-US"/>
              <a:t>, </a:t>
            </a:r>
            <a:r>
              <a:rPr lang="en-US" i="1"/>
              <a:t>company2,</a:t>
            </a:r>
            <a:r>
              <a:rPr lang="en-US"/>
              <a:t> and </a:t>
            </a:r>
            <a:r>
              <a:rPr lang="en-US" i="1"/>
              <a:t>rest</a:t>
            </a:r>
            <a:r>
              <a:rPr lang="en-US"/>
              <a:t>.</a:t>
            </a:r>
            <a:endParaRPr/>
          </a:p>
          <a:p>
            <a:pPr marL="457200" lvl="0" indent="-406400" algn="ctr" rtl="0">
              <a:lnSpc>
                <a:spcPct val="100000"/>
              </a:lnSpc>
              <a:spcBef>
                <a:spcPct val="0"/>
              </a:spcBef>
              <a:spcAft>
                <a:spcPct val="0"/>
              </a:spcAft>
              <a:buSzPts val="2800"/>
              <a:buChar char="•"/>
            </a:pPr>
            <a:endParaRPr/>
          </a:p>
          <a:p>
            <a:pPr marL="457200" lvl="0" indent="-406400" algn="ctr" rtl="0">
              <a:lnSpc>
                <a:spcPct val="100000"/>
              </a:lnSpc>
              <a:spcBef>
                <a:spcPct val="0"/>
              </a:spcBef>
              <a:spcAft>
                <a:spcPct val="0"/>
              </a:spcAft>
              <a:buSzPts val="2800"/>
              <a:buChar char="•"/>
            </a:pPr>
            <a:endParaRPr/>
          </a:p>
          <a:p>
            <a:pPr marL="457200" lvl="0" indent="-406400" algn="ctr" rtl="0">
              <a:lnSpc>
                <a:spcPct val="100000"/>
              </a:lnSpc>
              <a:spcBef>
                <a:spcPct val="0"/>
              </a:spcBef>
              <a:spcAft>
                <a:spcPct val="0"/>
              </a:spcAft>
              <a:buSzPts val="2800"/>
              <a:buChar char="•"/>
            </a:pPr>
            <a:endParaRPr/>
          </a:p>
          <a:p>
            <a:pPr marL="457200" lvl="0" indent="-406400" algn="ctr" rtl="0">
              <a:lnSpc>
                <a:spcPct val="100000"/>
              </a:lnSpc>
              <a:spcBef>
                <a:spcPct val="0"/>
              </a:spcBef>
              <a:spcAft>
                <a:spcPct val="0"/>
              </a:spcAft>
              <a:buSzPts val="2800"/>
              <a:buChar char="•"/>
            </a:pPr>
            <a:endParaRPr/>
          </a:p>
          <a:p>
            <a:pPr marL="457200" lvl="0" indent="-406400" algn="ctr" rtl="0">
              <a:lnSpc>
                <a:spcPct val="100000"/>
              </a:lnSpc>
              <a:spcBef>
                <a:spcPct val="0"/>
              </a:spcBef>
              <a:spcAft>
                <a:spcPct val="0"/>
              </a:spcAft>
              <a:buSzPts val="2800"/>
              <a:buChar char="•"/>
            </a:pPr>
            <a:endParaRPr/>
          </a:p>
        </p:txBody>
      </p:sp>
      <p:pic>
        <p:nvPicPr>
          <p:cNvPr id="783" name="Google Shape;783;g5e13b70348_0_194"/>
          <p:cNvPicPr preferRelativeResize="0"/>
          <p:nvPr/>
        </p:nvPicPr>
        <p:blipFill>
          <a:blip r:embed="rId4">
            <a:alphaModFix/>
          </a:blip>
          <a:stretch>
            <a:fillRect/>
          </a:stretch>
        </p:blipFill>
        <p:spPr>
          <a:xfrm>
            <a:off x="1861450" y="2714350"/>
            <a:ext cx="13749899" cy="5743850"/>
          </a:xfrm>
          <a:prstGeom prst="rect">
            <a:avLst/>
          </a:prstGeom>
          <a:noFill/>
          <a:ln>
            <a:noFill/>
          </a:ln>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g5e1313e395_0_0"/>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4400"/>
              <a:buNone/>
            </a:pPr>
            <a:r>
              <a:rPr lang="en-US"/>
              <a:t>Introduction to React</a:t>
            </a:r>
            <a:endParaRPr/>
          </a:p>
        </p:txBody>
      </p:sp>
      <p:pic>
        <p:nvPicPr>
          <p:cNvPr id="405" name="Google Shape;405;g5e1313e395_0_0"/>
          <p:cNvPicPr preferRelativeResize="0"/>
          <p:nvPr/>
        </p:nvPicPr>
        <p:blipFill>
          <a:blip r:embed="rId3">
            <a:alphaModFix/>
          </a:blip>
          <a:stretch>
            <a:fillRect/>
          </a:stretch>
        </p:blipFill>
        <p:spPr>
          <a:xfrm>
            <a:off x="5486400" y="616725"/>
            <a:ext cx="5376224" cy="585875"/>
          </a:xfrm>
          <a:prstGeom prst="rect">
            <a:avLst/>
          </a:prstGeom>
          <a:noFill/>
          <a:ln>
            <a:noFill/>
          </a:ln>
        </p:spPr>
      </p:pic>
      <p:sp>
        <p:nvSpPr>
          <p:cNvPr id="406" name="Google Shape;406;g5e1313e395_0_0"/>
          <p:cNvSpPr txBox="1">
            <a:spLocks noGrp="1"/>
          </p:cNvSpPr>
          <p:nvPr>
            <p:ph type="body" idx="1"/>
          </p:nvPr>
        </p:nvSpPr>
        <p:spPr>
          <a:xfrm>
            <a:off x="1691675" y="1658100"/>
            <a:ext cx="12501900" cy="4335000"/>
          </a:xfrm>
          <a:prstGeom prst="rect">
            <a:avLst/>
          </a:prstGeom>
          <a:noFill/>
          <a:ln>
            <a:noFill/>
          </a:ln>
        </p:spPr>
        <p:txBody>
          <a:bodyPr spcFirstLastPara="1" wrap="square" lIns="91425" tIns="0" rIns="91425" bIns="0" anchor="t" anchorCtr="0">
            <a:noAutofit/>
          </a:bodyPr>
          <a:lstStyle/>
          <a:p>
            <a:pPr marL="457200" lvl="0" indent="-368300" algn="l" rtl="0">
              <a:lnSpc>
                <a:spcPct val="115000"/>
              </a:lnSpc>
              <a:spcBef>
                <a:spcPts val="1000"/>
              </a:spcBef>
              <a:spcAft>
                <a:spcPct val="0"/>
              </a:spcAft>
              <a:buClr>
                <a:srgbClr val="434343"/>
              </a:buClr>
              <a:buSzPts val="2200"/>
              <a:buFont typeface="Open Sans"/>
              <a:buChar char="●"/>
            </a:pPr>
            <a:r>
              <a:rPr lang="en-US">
                <a:solidFill>
                  <a:srgbClr val="434343"/>
                </a:solidFill>
              </a:rPr>
              <a:t>React is declarative</a:t>
            </a:r>
            <a:endParaRPr>
              <a:solidFill>
                <a:srgbClr val="434343"/>
              </a:solidFill>
            </a:endParaRPr>
          </a:p>
          <a:p>
            <a:pPr marL="914400" lvl="1" indent="-381000" algn="l" rtl="0">
              <a:lnSpc>
                <a:spcPct val="115000"/>
              </a:lnSpc>
              <a:spcBef>
                <a:spcPct val="0"/>
              </a:spcBef>
              <a:spcAft>
                <a:spcPct val="0"/>
              </a:spcAft>
              <a:buClr>
                <a:srgbClr val="434343"/>
              </a:buClr>
              <a:buSzPts val="2400"/>
              <a:buChar char="○"/>
            </a:pPr>
            <a:r>
              <a:rPr lang="en-US">
                <a:solidFill>
                  <a:srgbClr val="434343"/>
                </a:solidFill>
              </a:rPr>
              <a:t>Declarative views make your code more predictable and easier to debug</a:t>
            </a:r>
            <a:endParaRPr>
              <a:solidFill>
                <a:srgbClr val="434343"/>
              </a:solidFill>
            </a:endParaRPr>
          </a:p>
          <a:p>
            <a:pPr marL="457200" lvl="0" indent="-368300" algn="l" rtl="0">
              <a:lnSpc>
                <a:spcPct val="115000"/>
              </a:lnSpc>
              <a:spcBef>
                <a:spcPct val="0"/>
              </a:spcBef>
              <a:spcAft>
                <a:spcPct val="0"/>
              </a:spcAft>
              <a:buClr>
                <a:srgbClr val="434343"/>
              </a:buClr>
              <a:buSzPts val="2200"/>
              <a:buFont typeface="Open Sans"/>
              <a:buChar char="●"/>
            </a:pPr>
            <a:r>
              <a:rPr lang="en-US">
                <a:solidFill>
                  <a:srgbClr val="434343"/>
                </a:solidFill>
              </a:rPr>
              <a:t>It is component based</a:t>
            </a:r>
            <a:endParaRPr>
              <a:solidFill>
                <a:srgbClr val="434343"/>
              </a:solidFill>
            </a:endParaRPr>
          </a:p>
          <a:p>
            <a:pPr marL="914400" lvl="1" indent="-381000" algn="l" rtl="0">
              <a:lnSpc>
                <a:spcPct val="115000"/>
              </a:lnSpc>
              <a:spcBef>
                <a:spcPct val="0"/>
              </a:spcBef>
              <a:spcAft>
                <a:spcPct val="0"/>
              </a:spcAft>
              <a:buClr>
                <a:srgbClr val="434343"/>
              </a:buClr>
              <a:buSzPts val="2400"/>
              <a:buChar char="○"/>
            </a:pPr>
            <a:r>
              <a:rPr lang="en-US">
                <a:solidFill>
                  <a:srgbClr val="434343"/>
                </a:solidFill>
              </a:rPr>
              <a:t>React lets you build encapsulated components that manage their own state and compose them to make complex UIs</a:t>
            </a:r>
            <a:endParaRPr>
              <a:solidFill>
                <a:srgbClr val="434343"/>
              </a:solidFill>
            </a:endParaRPr>
          </a:p>
          <a:p>
            <a:pPr marL="457200" lvl="0" indent="-368300" algn="l" rtl="0">
              <a:lnSpc>
                <a:spcPct val="115000"/>
              </a:lnSpc>
              <a:spcBef>
                <a:spcPct val="0"/>
              </a:spcBef>
              <a:spcAft>
                <a:spcPct val="0"/>
              </a:spcAft>
              <a:buClr>
                <a:srgbClr val="434343"/>
              </a:buClr>
              <a:buSzPts val="2200"/>
              <a:buFont typeface="Open Sans"/>
              <a:buChar char="●"/>
            </a:pPr>
            <a:r>
              <a:rPr lang="en-US">
                <a:solidFill>
                  <a:srgbClr val="434343"/>
                </a:solidFill>
              </a:rPr>
              <a:t>“Learn Once, Write Anywhere”</a:t>
            </a:r>
            <a:endParaRPr>
              <a:solidFill>
                <a:srgbClr val="434343"/>
              </a:solidFill>
            </a:endParaRPr>
          </a:p>
          <a:p>
            <a:pPr marL="914400" lvl="1" indent="-381000" algn="l" rtl="0">
              <a:lnSpc>
                <a:spcPct val="115000"/>
              </a:lnSpc>
              <a:spcBef>
                <a:spcPct val="0"/>
              </a:spcBef>
              <a:spcAft>
                <a:spcPct val="0"/>
              </a:spcAft>
              <a:buClr>
                <a:srgbClr val="434343"/>
              </a:buClr>
              <a:buSzPts val="2400"/>
              <a:buChar char="○"/>
            </a:pPr>
            <a:r>
              <a:rPr lang="en-US">
                <a:solidFill>
                  <a:srgbClr val="434343"/>
                </a:solidFill>
              </a:rPr>
              <a:t>Once you learn React, you can develop for Web, iOS, or Android with equal ease.</a:t>
            </a:r>
            <a:endParaRPr>
              <a:solidFill>
                <a:srgbClr val="434343"/>
              </a:solidFill>
            </a:endParaRP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g5e13b70348_0_21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1100"/>
              <a:buNone/>
            </a:pPr>
            <a:r>
              <a:rPr lang="en-US"/>
              <a:t>Destructuring</a:t>
            </a:r>
            <a:endParaRPr/>
          </a:p>
        </p:txBody>
      </p:sp>
      <p:pic>
        <p:nvPicPr>
          <p:cNvPr id="789" name="Google Shape;789;g5e13b70348_0_213"/>
          <p:cNvPicPr preferRelativeResize="0"/>
          <p:nvPr/>
        </p:nvPicPr>
        <p:blipFill>
          <a:blip r:embed="rId3">
            <a:alphaModFix/>
          </a:blip>
          <a:stretch>
            <a:fillRect/>
          </a:stretch>
        </p:blipFill>
        <p:spPr>
          <a:xfrm>
            <a:off x="6047350" y="760650"/>
            <a:ext cx="4120299" cy="365750"/>
          </a:xfrm>
          <a:prstGeom prst="rect">
            <a:avLst/>
          </a:prstGeom>
          <a:noFill/>
          <a:ln>
            <a:noFill/>
          </a:ln>
        </p:spPr>
      </p:pic>
      <p:sp>
        <p:nvSpPr>
          <p:cNvPr id="790" name="Google Shape;790;g5e13b70348_0_213"/>
          <p:cNvSpPr txBox="1"/>
          <p:nvPr/>
        </p:nvSpPr>
        <p:spPr>
          <a:xfrm>
            <a:off x="2532725" y="1306275"/>
            <a:ext cx="11168700" cy="3266400"/>
          </a:xfrm>
          <a:prstGeom prst="rect">
            <a:avLst/>
          </a:prstGeom>
          <a:solidFill>
            <a:srgbClr val="D9D2E9"/>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ct val="0"/>
              </a:spcBef>
              <a:spcAft>
                <a:spcPct val="0"/>
              </a:spcAft>
              <a:buNone/>
            </a:pPr>
            <a:r>
              <a:rPr lang="en-US" sz="2200">
                <a:solidFill>
                  <a:srgbClr val="666666"/>
                </a:solidFill>
                <a:latin typeface="Roboto"/>
                <a:ea typeface="Roboto"/>
                <a:cs typeface="Roboto"/>
                <a:sym typeface="Roboto"/>
              </a:rPr>
              <a:t>// Example 2</a:t>
            </a:r>
            <a:endParaRPr sz="2200">
              <a:solidFill>
                <a:srgbClr val="666666"/>
              </a:solidFill>
              <a:latin typeface="Roboto"/>
              <a:ea typeface="Roboto"/>
              <a:cs typeface="Roboto"/>
              <a:sym typeface="Roboto"/>
            </a:endParaRPr>
          </a:p>
          <a:p>
            <a:pPr marL="0" lvl="0" indent="0" algn="l" rtl="0">
              <a:spcBef>
                <a:spcPct val="0"/>
              </a:spcBef>
              <a:spcAft>
                <a:spcPct val="0"/>
              </a:spcAft>
              <a:buNone/>
            </a:pPr>
            <a:r>
              <a:rPr lang="en-US" sz="2200">
                <a:solidFill>
                  <a:srgbClr val="666666"/>
                </a:solidFill>
                <a:latin typeface="Roboto"/>
                <a:ea typeface="Roboto"/>
                <a:cs typeface="Roboto"/>
                <a:sym typeface="Roboto"/>
              </a:rPr>
              <a:t>let  customer = {</a:t>
            </a:r>
            <a:endParaRPr sz="2200">
              <a:solidFill>
                <a:srgbClr val="666666"/>
              </a:solidFill>
              <a:latin typeface="Roboto"/>
              <a:ea typeface="Roboto"/>
              <a:cs typeface="Roboto"/>
              <a:sym typeface="Roboto"/>
            </a:endParaRPr>
          </a:p>
          <a:p>
            <a:pPr marL="0" lvl="0" indent="0" algn="l" rtl="0">
              <a:spcBef>
                <a:spcPct val="0"/>
              </a:spcBef>
              <a:spcAft>
                <a:spcPct val="0"/>
              </a:spcAft>
              <a:buNone/>
            </a:pPr>
            <a:r>
              <a:rPr lang="en-US" sz="2200">
                <a:solidFill>
                  <a:srgbClr val="666666"/>
                </a:solidFill>
                <a:latin typeface="Roboto"/>
                <a:ea typeface="Roboto"/>
                <a:cs typeface="Roboto"/>
                <a:sym typeface="Roboto"/>
              </a:rPr>
              <a:t>	name:‘Steve’,</a:t>
            </a:r>
            <a:endParaRPr sz="2200">
              <a:solidFill>
                <a:srgbClr val="666666"/>
              </a:solidFill>
              <a:latin typeface="Roboto"/>
              <a:ea typeface="Roboto"/>
              <a:cs typeface="Roboto"/>
              <a:sym typeface="Roboto"/>
            </a:endParaRPr>
          </a:p>
          <a:p>
            <a:pPr marL="0" lvl="0" indent="0" algn="l" rtl="0">
              <a:spcBef>
                <a:spcPct val="0"/>
              </a:spcBef>
              <a:spcAft>
                <a:spcPct val="0"/>
              </a:spcAft>
              <a:buNone/>
            </a:pPr>
            <a:r>
              <a:rPr lang="en-US" sz="2200">
                <a:solidFill>
                  <a:srgbClr val="666666"/>
                </a:solidFill>
                <a:latin typeface="Roboto"/>
                <a:ea typeface="Roboto"/>
                <a:cs typeface="Roboto"/>
                <a:sym typeface="Roboto"/>
              </a:rPr>
              <a:t>	age:23,</a:t>
            </a:r>
            <a:endParaRPr sz="2200">
              <a:solidFill>
                <a:srgbClr val="666666"/>
              </a:solidFill>
              <a:latin typeface="Roboto"/>
              <a:ea typeface="Roboto"/>
              <a:cs typeface="Roboto"/>
              <a:sym typeface="Roboto"/>
            </a:endParaRPr>
          </a:p>
          <a:p>
            <a:pPr marL="0" lvl="0" indent="0" algn="l" rtl="0">
              <a:spcBef>
                <a:spcPct val="0"/>
              </a:spcBef>
              <a:spcAft>
                <a:spcPct val="0"/>
              </a:spcAft>
              <a:buNone/>
            </a:pPr>
            <a:r>
              <a:rPr lang="en-US" sz="2200">
                <a:solidFill>
                  <a:srgbClr val="666666"/>
                </a:solidFill>
                <a:latin typeface="Roboto"/>
                <a:ea typeface="Roboto"/>
                <a:cs typeface="Roboto"/>
                <a:sym typeface="Roboto"/>
              </a:rPr>
              <a:t>	email:‘steve.stark@xyz.com’</a:t>
            </a:r>
            <a:endParaRPr sz="2200">
              <a:solidFill>
                <a:srgbClr val="666666"/>
              </a:solidFill>
              <a:latin typeface="Roboto"/>
              <a:ea typeface="Roboto"/>
              <a:cs typeface="Roboto"/>
              <a:sym typeface="Roboto"/>
            </a:endParaRPr>
          </a:p>
          <a:p>
            <a:pPr marL="0" lvl="0" indent="0" algn="l" rtl="0">
              <a:spcBef>
                <a:spcPct val="0"/>
              </a:spcBef>
              <a:spcAft>
                <a:spcPct val="0"/>
              </a:spcAft>
              <a:buNone/>
            </a:pPr>
            <a:r>
              <a:rPr lang="en-US" sz="2200">
                <a:solidFill>
                  <a:srgbClr val="666666"/>
                </a:solidFill>
                <a:latin typeface="Roboto"/>
                <a:ea typeface="Roboto"/>
                <a:cs typeface="Roboto"/>
                <a:sym typeface="Roboto"/>
              </a:rPr>
              <a:t>};</a:t>
            </a:r>
            <a:endParaRPr sz="2200">
              <a:solidFill>
                <a:srgbClr val="666666"/>
              </a:solidFill>
              <a:latin typeface="Roboto"/>
              <a:ea typeface="Roboto"/>
              <a:cs typeface="Roboto"/>
              <a:sym typeface="Roboto"/>
            </a:endParaRPr>
          </a:p>
          <a:p>
            <a:pPr marL="0" lvl="0" indent="0" algn="l" rtl="0">
              <a:spcBef>
                <a:spcPct val="0"/>
              </a:spcBef>
              <a:spcAft>
                <a:spcPct val="0"/>
              </a:spcAft>
              <a:buNone/>
            </a:pPr>
            <a:r>
              <a:rPr lang="en-US" sz="2200">
                <a:solidFill>
                  <a:srgbClr val="666666"/>
                </a:solidFill>
                <a:latin typeface="Roboto"/>
                <a:ea typeface="Roboto"/>
                <a:cs typeface="Roboto"/>
                <a:sym typeface="Roboto"/>
              </a:rPr>
              <a:t>let {name, email} = customer;</a:t>
            </a:r>
            <a:endParaRPr sz="2200">
              <a:solidFill>
                <a:srgbClr val="666666"/>
              </a:solidFill>
              <a:latin typeface="Roboto"/>
              <a:ea typeface="Roboto"/>
              <a:cs typeface="Roboto"/>
              <a:sym typeface="Roboto"/>
            </a:endParaRPr>
          </a:p>
          <a:p>
            <a:pPr marL="0" lvl="0" indent="0" algn="l" rtl="0">
              <a:spcBef>
                <a:spcPct val="0"/>
              </a:spcBef>
              <a:spcAft>
                <a:spcPct val="0"/>
              </a:spcAft>
              <a:buNone/>
            </a:pPr>
            <a:r>
              <a:rPr lang="en-US" sz="2200">
                <a:solidFill>
                  <a:srgbClr val="666666"/>
                </a:solidFill>
                <a:latin typeface="Roboto"/>
                <a:ea typeface="Roboto"/>
                <a:cs typeface="Roboto"/>
                <a:sym typeface="Roboto"/>
              </a:rPr>
              <a:t>console.log(name);</a:t>
            </a:r>
            <a:endParaRPr sz="2200">
              <a:solidFill>
                <a:srgbClr val="666666"/>
              </a:solidFill>
              <a:latin typeface="Roboto"/>
              <a:ea typeface="Roboto"/>
              <a:cs typeface="Roboto"/>
              <a:sym typeface="Roboto"/>
            </a:endParaRPr>
          </a:p>
          <a:p>
            <a:pPr marL="0" lvl="0" indent="0" algn="l" rtl="0">
              <a:spcBef>
                <a:spcPct val="0"/>
              </a:spcBef>
              <a:spcAft>
                <a:spcPct val="0"/>
              </a:spcAft>
              <a:buNone/>
            </a:pPr>
            <a:r>
              <a:rPr lang="en-US" sz="2200">
                <a:solidFill>
                  <a:srgbClr val="666666"/>
                </a:solidFill>
                <a:latin typeface="Roboto"/>
                <a:ea typeface="Roboto"/>
                <a:cs typeface="Roboto"/>
                <a:sym typeface="Roboto"/>
              </a:rPr>
              <a:t>console.log(email);</a:t>
            </a:r>
            <a:endParaRPr sz="2200">
              <a:solidFill>
                <a:srgbClr val="666666"/>
              </a:solidFill>
              <a:latin typeface="Roboto"/>
              <a:ea typeface="Roboto"/>
              <a:cs typeface="Roboto"/>
              <a:sym typeface="Roboto"/>
            </a:endParaRPr>
          </a:p>
        </p:txBody>
      </p:sp>
      <p:sp>
        <p:nvSpPr>
          <p:cNvPr id="791" name="Google Shape;791;g5e13b70348_0_213"/>
          <p:cNvSpPr txBox="1"/>
          <p:nvPr/>
        </p:nvSpPr>
        <p:spPr>
          <a:xfrm>
            <a:off x="1211850" y="5089800"/>
            <a:ext cx="13550700" cy="1806600"/>
          </a:xfrm>
          <a:prstGeom prst="rect">
            <a:avLst/>
          </a:prstGeom>
          <a:noFill/>
          <a:ln>
            <a:noFill/>
          </a:ln>
        </p:spPr>
        <p:txBody>
          <a:bodyPr spcFirstLastPara="1" wrap="square" lIns="91425" tIns="91425" rIns="91425" bIns="91425" anchor="t" anchorCtr="0">
            <a:noAutofit/>
          </a:bodyPr>
          <a:lstStyle/>
          <a:p>
            <a:pPr marL="457200" lvl="0" indent="-368300" algn="l" rtl="0">
              <a:spcBef>
                <a:spcPct val="0"/>
              </a:spcBef>
              <a:spcAft>
                <a:spcPct val="0"/>
              </a:spcAft>
              <a:buSzPts val="2200"/>
              <a:buFont typeface="Open Sans"/>
              <a:buChar char="●"/>
            </a:pPr>
            <a:r>
              <a:rPr lang="en-US" sz="2200">
                <a:latin typeface="Open Sans"/>
                <a:ea typeface="Open Sans"/>
                <a:cs typeface="Open Sans"/>
                <a:sym typeface="Open Sans"/>
              </a:rPr>
              <a:t>Values of the fields, </a:t>
            </a:r>
            <a:r>
              <a:rPr lang="en-US" sz="2200" i="1">
                <a:latin typeface="Open Sans"/>
                <a:ea typeface="Open Sans"/>
                <a:cs typeface="Open Sans"/>
                <a:sym typeface="Open Sans"/>
              </a:rPr>
              <a:t>name</a:t>
            </a:r>
            <a:r>
              <a:rPr lang="en-US" sz="2200">
                <a:latin typeface="Open Sans"/>
                <a:ea typeface="Open Sans"/>
                <a:cs typeface="Open Sans"/>
                <a:sym typeface="Open Sans"/>
              </a:rPr>
              <a:t> and </a:t>
            </a:r>
            <a:r>
              <a:rPr lang="en-US" sz="2200" i="1">
                <a:latin typeface="Open Sans"/>
                <a:ea typeface="Open Sans"/>
                <a:cs typeface="Open Sans"/>
                <a:sym typeface="Open Sans"/>
              </a:rPr>
              <a:t>email,</a:t>
            </a:r>
            <a:r>
              <a:rPr lang="en-US" sz="2200">
                <a:latin typeface="Open Sans"/>
                <a:ea typeface="Open Sans"/>
                <a:cs typeface="Open Sans"/>
                <a:sym typeface="Open Sans"/>
              </a:rPr>
              <a:t> in the object </a:t>
            </a:r>
            <a:r>
              <a:rPr lang="en-US" sz="2200" i="1">
                <a:latin typeface="Open Sans"/>
                <a:ea typeface="Open Sans"/>
                <a:cs typeface="Open Sans"/>
                <a:sym typeface="Open Sans"/>
              </a:rPr>
              <a:t>customer</a:t>
            </a:r>
            <a:r>
              <a:rPr lang="en-US" sz="2200">
                <a:latin typeface="Open Sans"/>
                <a:ea typeface="Open Sans"/>
                <a:cs typeface="Open Sans"/>
                <a:sym typeface="Open Sans"/>
              </a:rPr>
              <a:t> is being extracted into variables, </a:t>
            </a:r>
            <a:r>
              <a:rPr lang="en-US" sz="2200" i="1">
                <a:latin typeface="Open Sans"/>
                <a:ea typeface="Open Sans"/>
                <a:cs typeface="Open Sans"/>
                <a:sym typeface="Open Sans"/>
              </a:rPr>
              <a:t>name</a:t>
            </a:r>
            <a:r>
              <a:rPr lang="en-US" sz="2200">
                <a:latin typeface="Open Sans"/>
                <a:ea typeface="Open Sans"/>
                <a:cs typeface="Open Sans"/>
                <a:sym typeface="Open Sans"/>
              </a:rPr>
              <a:t> and </a:t>
            </a:r>
            <a:r>
              <a:rPr lang="en-US" sz="2200" i="1">
                <a:latin typeface="Open Sans"/>
                <a:ea typeface="Open Sans"/>
                <a:cs typeface="Open Sans"/>
                <a:sym typeface="Open Sans"/>
              </a:rPr>
              <a:t>email</a:t>
            </a:r>
            <a:r>
              <a:rPr lang="en-US" sz="2200">
                <a:latin typeface="Open Sans"/>
                <a:ea typeface="Open Sans"/>
                <a:cs typeface="Open Sans"/>
                <a:sym typeface="Open Sans"/>
              </a:rPr>
              <a:t>.</a:t>
            </a:r>
            <a:endParaRPr sz="2200">
              <a:latin typeface="Open Sans"/>
              <a:ea typeface="Open Sans"/>
              <a:cs typeface="Open Sans"/>
              <a:sym typeface="Open Sans"/>
            </a:endParaRPr>
          </a:p>
          <a:p>
            <a:pPr marL="457200" lvl="0" indent="-368300" algn="l" rtl="0">
              <a:spcBef>
                <a:spcPct val="0"/>
              </a:spcBef>
              <a:spcAft>
                <a:spcPct val="0"/>
              </a:spcAft>
              <a:buSzPts val="2200"/>
              <a:buFont typeface="Open Sans"/>
              <a:buChar char="●"/>
            </a:pPr>
            <a:r>
              <a:rPr lang="en-US" sz="2200">
                <a:latin typeface="Open Sans"/>
                <a:ea typeface="Open Sans"/>
                <a:cs typeface="Open Sans"/>
                <a:sym typeface="Open Sans"/>
              </a:rPr>
              <a:t>Destination variables should have the same name as the object property for object destructuring.</a:t>
            </a:r>
            <a:endParaRPr sz="2200">
              <a:latin typeface="Open Sans"/>
              <a:ea typeface="Open Sans"/>
              <a:cs typeface="Open Sans"/>
              <a:sym typeface="Open Sans"/>
            </a:endParaRP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g33f220032b_0_57"/>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1100"/>
              <a:buNone/>
            </a:pPr>
            <a:r>
              <a:rPr lang="en-US"/>
              <a:t>Destructuring</a:t>
            </a:r>
            <a:endParaRPr/>
          </a:p>
        </p:txBody>
      </p:sp>
      <p:pic>
        <p:nvPicPr>
          <p:cNvPr id="797" name="Google Shape;797;g33f220032b_0_57"/>
          <p:cNvPicPr preferRelativeResize="0"/>
          <p:nvPr/>
        </p:nvPicPr>
        <p:blipFill>
          <a:blip r:embed="rId3">
            <a:alphaModFix/>
          </a:blip>
          <a:stretch>
            <a:fillRect/>
          </a:stretch>
        </p:blipFill>
        <p:spPr>
          <a:xfrm>
            <a:off x="6047350" y="760650"/>
            <a:ext cx="4120299" cy="365750"/>
          </a:xfrm>
          <a:prstGeom prst="rect">
            <a:avLst/>
          </a:prstGeom>
          <a:noFill/>
          <a:ln>
            <a:noFill/>
          </a:ln>
        </p:spPr>
      </p:pic>
      <p:pic>
        <p:nvPicPr>
          <p:cNvPr id="798" name="Google Shape;798;g33f220032b_0_57"/>
          <p:cNvPicPr preferRelativeResize="0"/>
          <p:nvPr/>
        </p:nvPicPr>
        <p:blipFill>
          <a:blip r:embed="rId4">
            <a:alphaModFix/>
          </a:blip>
          <a:srcRect t="44330"/>
          <a:stretch>
            <a:fillRect/>
          </a:stretch>
        </p:blipFill>
        <p:spPr>
          <a:xfrm>
            <a:off x="2522638" y="3020275"/>
            <a:ext cx="11342925" cy="4081075"/>
          </a:xfrm>
          <a:prstGeom prst="rect">
            <a:avLst/>
          </a:prstGeom>
          <a:noFill/>
          <a:ln>
            <a:noFill/>
          </a:ln>
        </p:spPr>
      </p:pic>
      <p:sp>
        <p:nvSpPr>
          <p:cNvPr id="799" name="Google Shape;799;g33f220032b_0_57"/>
          <p:cNvSpPr txBox="1"/>
          <p:nvPr/>
        </p:nvSpPr>
        <p:spPr>
          <a:xfrm>
            <a:off x="1718625" y="1599175"/>
            <a:ext cx="13308299" cy="1123800"/>
          </a:xfrm>
          <a:prstGeom prst="rect">
            <a:avLst/>
          </a:prstGeom>
          <a:noFill/>
          <a:ln>
            <a:noFill/>
          </a:ln>
        </p:spPr>
        <p:txBody>
          <a:bodyPr spcFirstLastPara="1" wrap="square" lIns="91425" tIns="91425" rIns="91425" bIns="91425" anchor="t" anchorCtr="0">
            <a:noAutofit/>
          </a:bodyPr>
          <a:lstStyle/>
          <a:p>
            <a:pPr marL="0" lvl="0" indent="0" algn="l" rtl="0">
              <a:spcBef>
                <a:spcPct val="0"/>
              </a:spcBef>
              <a:spcAft>
                <a:spcPct val="0"/>
              </a:spcAft>
              <a:buNone/>
            </a:pPr>
            <a:r>
              <a:rPr lang="en-US" sz="2200">
                <a:solidFill>
                  <a:srgbClr val="434343"/>
                </a:solidFill>
                <a:latin typeface="Open Sans"/>
                <a:ea typeface="Open Sans"/>
                <a:cs typeface="Open Sans"/>
                <a:sym typeface="Open Sans"/>
              </a:rPr>
              <a:t>In the code below, we use object destructuring to extract values of the fields,</a:t>
            </a:r>
            <a:r>
              <a:rPr lang="en-US" sz="2200" i="1">
                <a:solidFill>
                  <a:srgbClr val="434343"/>
                </a:solidFill>
                <a:latin typeface="Open Sans"/>
                <a:ea typeface="Open Sans"/>
                <a:cs typeface="Open Sans"/>
                <a:sym typeface="Open Sans"/>
              </a:rPr>
              <a:t> name, extension,</a:t>
            </a:r>
            <a:r>
              <a:rPr lang="en-US" sz="2200">
                <a:solidFill>
                  <a:srgbClr val="434343"/>
                </a:solidFill>
                <a:latin typeface="Open Sans"/>
                <a:ea typeface="Open Sans"/>
                <a:cs typeface="Open Sans"/>
                <a:sym typeface="Open Sans"/>
              </a:rPr>
              <a:t> and </a:t>
            </a:r>
            <a:r>
              <a:rPr lang="en-US" sz="2200" i="1">
                <a:solidFill>
                  <a:srgbClr val="434343"/>
                </a:solidFill>
                <a:latin typeface="Open Sans"/>
                <a:ea typeface="Open Sans"/>
                <a:cs typeface="Open Sans"/>
                <a:sym typeface="Open Sans"/>
              </a:rPr>
              <a:t>size</a:t>
            </a:r>
            <a:r>
              <a:rPr lang="en-US" sz="2200">
                <a:solidFill>
                  <a:srgbClr val="434343"/>
                </a:solidFill>
                <a:latin typeface="Open Sans"/>
                <a:ea typeface="Open Sans"/>
                <a:cs typeface="Open Sans"/>
                <a:sym typeface="Open Sans"/>
              </a:rPr>
              <a:t> of the object </a:t>
            </a:r>
            <a:r>
              <a:rPr lang="en-US" sz="2200" i="1">
                <a:solidFill>
                  <a:srgbClr val="434343"/>
                </a:solidFill>
                <a:latin typeface="Open Sans"/>
                <a:ea typeface="Open Sans"/>
                <a:cs typeface="Open Sans"/>
                <a:sym typeface="Open Sans"/>
              </a:rPr>
              <a:t>fileInfo</a:t>
            </a:r>
            <a:r>
              <a:rPr lang="en-US" sz="2200">
                <a:solidFill>
                  <a:srgbClr val="434343"/>
                </a:solidFill>
                <a:latin typeface="Open Sans"/>
                <a:ea typeface="Open Sans"/>
                <a:cs typeface="Open Sans"/>
                <a:sym typeface="Open Sans"/>
              </a:rPr>
              <a:t> into variables.</a:t>
            </a:r>
            <a:endParaRPr sz="2200">
              <a:solidFill>
                <a:srgbClr val="434343"/>
              </a:solidFill>
              <a:latin typeface="Open Sans"/>
              <a:ea typeface="Open Sans"/>
              <a:cs typeface="Open Sans"/>
              <a:sym typeface="Open Sans"/>
            </a:endParaRP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g5f74df13c7_0_576"/>
          <p:cNvSpPr txBox="1">
            <a:spLocks noGrp="1"/>
          </p:cNvSpPr>
          <p:nvPr>
            <p:ph type="title"/>
          </p:nvPr>
        </p:nvSpPr>
        <p:spPr>
          <a:xfrm>
            <a:off x="812800" y="436395"/>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ct val="0"/>
              </a:spcBef>
              <a:spcAft>
                <a:spcPct val="0"/>
              </a:spcAft>
              <a:buSzPts val="4400"/>
              <a:buNone/>
            </a:pPr>
            <a:r>
              <a:rPr lang="en-US"/>
              <a:t>Destructuring</a:t>
            </a:r>
            <a:endParaRPr/>
          </a:p>
        </p:txBody>
      </p:sp>
      <p:sp>
        <p:nvSpPr>
          <p:cNvPr id="805" name="Google Shape;805;g5f74df13c7_0_576"/>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1000"/>
              </a:spcBef>
              <a:spcAft>
                <a:spcPct val="0"/>
              </a:spcAft>
              <a:buSzPts val="2800"/>
              <a:buNone/>
            </a:pPr>
            <a:r>
              <a:rPr lang="en-US" b="1"/>
              <a:t>Problem Statement:</a:t>
            </a:r>
            <a:r>
              <a:rPr lang="en-US"/>
              <a:t> Demonstrate destructuring in JavaScript. </a:t>
            </a:r>
            <a:endParaRPr/>
          </a:p>
        </p:txBody>
      </p:sp>
      <p:sp>
        <p:nvSpPr>
          <p:cNvPr id="806" name="Google Shape;806;g5f74df13c7_0_576"/>
          <p:cNvSpPr txBox="1"/>
          <p:nvPr/>
        </p:nvSpPr>
        <p:spPr>
          <a:xfrm>
            <a:off x="12591457" y="1765347"/>
            <a:ext cx="3484800" cy="358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ct val="0"/>
              </a:spcBef>
              <a:spcAft>
                <a:spcPct val="0"/>
              </a:spcAft>
              <a:buClr>
                <a:srgbClr val="0F547B"/>
              </a:buClr>
              <a:buSzPts val="700"/>
              <a:buFont typeface="Arial"/>
              <a:buNone/>
            </a:pPr>
            <a:r>
              <a:rPr lang="en-US" sz="2200" b="1" i="0" u="none" strike="noStrike" cap="none">
                <a:solidFill>
                  <a:srgbClr val="0F547B"/>
                </a:solidFill>
                <a:latin typeface="Open Sans"/>
                <a:ea typeface="Open Sans"/>
                <a:cs typeface="Open Sans"/>
                <a:sym typeface="Open Sans"/>
              </a:rPr>
              <a:t>Duration: 20 min.</a:t>
            </a:r>
            <a:endParaRPr sz="2200" b="1" i="0" u="none" strike="noStrike" cap="none">
              <a:solidFill>
                <a:srgbClr val="000000"/>
              </a:solidFill>
              <a:latin typeface="Open Sans"/>
              <a:ea typeface="Open Sans"/>
              <a:cs typeface="Open Sans"/>
              <a:sym typeface="Open Sans"/>
            </a:endParaRP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g5f74df13c7_0_582"/>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4400"/>
              <a:buNone/>
            </a:pPr>
            <a:r>
              <a:rPr lang="en-US"/>
              <a:t>Assisted Practice: Guidelines </a:t>
            </a:r>
            <a:endParaRPr/>
          </a:p>
        </p:txBody>
      </p:sp>
      <p:sp>
        <p:nvSpPr>
          <p:cNvPr id="812" name="Google Shape;812;g5f74df13c7_0_582"/>
          <p:cNvSpPr txBox="1">
            <a:spLocks noGrp="1"/>
          </p:cNvSpPr>
          <p:nvPr>
            <p:ph type="body" idx="1"/>
          </p:nvPr>
        </p:nvSpPr>
        <p:spPr>
          <a:xfrm>
            <a:off x="1901825" y="1808163"/>
            <a:ext cx="12452400" cy="5527800"/>
          </a:xfrm>
          <a:prstGeom prst="rect">
            <a:avLst/>
          </a:prstGeom>
          <a:noFill/>
          <a:ln>
            <a:noFill/>
          </a:ln>
        </p:spPr>
        <p:txBody>
          <a:bodyPr spcFirstLastPara="1" wrap="square" lIns="91425" tIns="0" rIns="91425" bIns="0" anchor="t" anchorCtr="0">
            <a:noAutofit/>
          </a:bodyPr>
          <a:lstStyle/>
          <a:p>
            <a:pPr marL="0" lvl="0" indent="0" algn="l" rtl="0">
              <a:lnSpc>
                <a:spcPct val="200000"/>
              </a:lnSpc>
              <a:spcBef>
                <a:spcPts val="1000"/>
              </a:spcBef>
              <a:spcAft>
                <a:spcPct val="0"/>
              </a:spcAft>
              <a:buNone/>
            </a:pPr>
            <a:r>
              <a:rPr lang="en-US"/>
              <a:t>Steps to demonstrate destructing:</a:t>
            </a:r>
            <a:endParaRPr/>
          </a:p>
          <a:p>
            <a:pPr marL="457200" lvl="0" indent="-419100" algn="l" rtl="0">
              <a:lnSpc>
                <a:spcPct val="200000"/>
              </a:lnSpc>
              <a:spcBef>
                <a:spcPts val="1000"/>
              </a:spcBef>
              <a:spcAft>
                <a:spcPct val="0"/>
              </a:spcAft>
              <a:buSzPts val="2200"/>
              <a:buFont typeface="Open Sans"/>
              <a:buAutoNum type="arabicPeriod"/>
            </a:pPr>
            <a:r>
              <a:rPr lang="en-US">
                <a:solidFill>
                  <a:srgbClr val="3F3F3F"/>
                </a:solidFill>
              </a:rPr>
              <a:t>Create a JavaScript </a:t>
            </a:r>
            <a:r>
              <a:rPr lang="en-US"/>
              <a:t>file </a:t>
            </a:r>
            <a:r>
              <a:rPr lang="en-US">
                <a:solidFill>
                  <a:srgbClr val="3F3F3F"/>
                </a:solidFill>
              </a:rPr>
              <a:t>in your IDE. </a:t>
            </a:r>
            <a:endParaRPr/>
          </a:p>
          <a:p>
            <a:pPr marL="457200" lvl="0" indent="-419100" algn="l" rtl="0">
              <a:lnSpc>
                <a:spcPct val="200000"/>
              </a:lnSpc>
              <a:spcBef>
                <a:spcPts val="1000"/>
              </a:spcBef>
              <a:spcAft>
                <a:spcPct val="0"/>
              </a:spcAft>
              <a:buSzPts val="2200"/>
              <a:buFont typeface="Open Sans"/>
              <a:buAutoNum type="arabicPeriod"/>
            </a:pPr>
            <a:r>
              <a:rPr lang="en-US">
                <a:solidFill>
                  <a:srgbClr val="3F3F3F"/>
                </a:solidFill>
              </a:rPr>
              <a:t>Write programs</a:t>
            </a:r>
            <a:r>
              <a:rPr lang="en-US"/>
              <a:t> that extract values from arrays into variables </a:t>
            </a:r>
            <a:r>
              <a:rPr lang="en-US">
                <a:solidFill>
                  <a:srgbClr val="3F3F3F"/>
                </a:solidFill>
              </a:rPr>
              <a:t>in JavaScript.</a:t>
            </a:r>
            <a:endParaRPr>
              <a:solidFill>
                <a:srgbClr val="3F3F3F"/>
              </a:solidFill>
            </a:endParaRPr>
          </a:p>
          <a:p>
            <a:pPr marL="457200" lvl="0" indent="-368300" algn="l" rtl="0">
              <a:lnSpc>
                <a:spcPct val="200000"/>
              </a:lnSpc>
              <a:spcBef>
                <a:spcPts val="1000"/>
              </a:spcBef>
              <a:spcAft>
                <a:spcPct val="0"/>
              </a:spcAft>
              <a:buSzPts val="2200"/>
              <a:buFont typeface="Open Sans"/>
              <a:buAutoNum type="arabicPeriod"/>
            </a:pPr>
            <a:r>
              <a:rPr lang="en-US"/>
              <a:t>Write programs that extract values from objects into variables in JavaScript.</a:t>
            </a:r>
            <a:endParaRPr/>
          </a:p>
          <a:p>
            <a:pPr marL="457200" lvl="0" indent="-419100" algn="l" rtl="0">
              <a:lnSpc>
                <a:spcPct val="200000"/>
              </a:lnSpc>
              <a:spcBef>
                <a:spcPts val="1000"/>
              </a:spcBef>
              <a:spcAft>
                <a:spcPct val="0"/>
              </a:spcAft>
              <a:buSzPts val="2200"/>
              <a:buFont typeface="Open Sans"/>
              <a:buAutoNum type="arabicPeriod"/>
            </a:pPr>
            <a:r>
              <a:rPr lang="en-US"/>
              <a:t>Run the code.</a:t>
            </a:r>
            <a:endParaRPr/>
          </a:p>
          <a:p>
            <a:pPr marL="0" lvl="0" indent="0" algn="l" rtl="0">
              <a:lnSpc>
                <a:spcPct val="200000"/>
              </a:lnSpc>
              <a:spcBef>
                <a:spcPts val="1000"/>
              </a:spcBef>
              <a:spcAft>
                <a:spcPct val="0"/>
              </a:spcAft>
              <a:buNone/>
            </a:pPr>
            <a:endParaRPr/>
          </a:p>
        </p:txBody>
      </p:sp>
      <p:pic>
        <p:nvPicPr>
          <p:cNvPr id="813" name="Google Shape;813;g5f74df13c7_0_582"/>
          <p:cNvPicPr preferRelativeResize="0"/>
          <p:nvPr/>
        </p:nvPicPr>
        <p:blipFill>
          <a:blip r:embed="rId3">
            <a:alphaModFix/>
          </a:blip>
          <a:stretch>
            <a:fillRect/>
          </a:stretch>
        </p:blipFill>
        <p:spPr>
          <a:xfrm>
            <a:off x="4151775" y="760650"/>
            <a:ext cx="8097274" cy="365750"/>
          </a:xfrm>
          <a:prstGeom prst="rect">
            <a:avLst/>
          </a:prstGeom>
          <a:noFill/>
          <a:ln>
            <a:noFill/>
          </a:ln>
        </p:spPr>
      </p:pic>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g610b7d9e06_0_12"/>
          <p:cNvSpPr txBox="1">
            <a:spLocks noGrp="1"/>
          </p:cNvSpPr>
          <p:nvPr>
            <p:ph type="body" idx="1"/>
          </p:nvPr>
        </p:nvSpPr>
        <p:spPr>
          <a:xfrm>
            <a:off x="0" y="4114800"/>
            <a:ext cx="162561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ct val="0"/>
              </a:spcAft>
              <a:buSzPts val="2800"/>
              <a:buNone/>
            </a:pPr>
            <a:r>
              <a:rPr lang="en-US"/>
              <a:t>Arrow Functions</a:t>
            </a:r>
            <a:endParaRP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g610b7d9e06_0_16"/>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4400"/>
              <a:buNone/>
            </a:pPr>
            <a:r>
              <a:rPr lang="en-US"/>
              <a:t>Arrow Functions</a:t>
            </a:r>
            <a:endParaRPr/>
          </a:p>
        </p:txBody>
      </p:sp>
      <p:pic>
        <p:nvPicPr>
          <p:cNvPr id="824" name="Google Shape;824;g610b7d9e06_0_16"/>
          <p:cNvPicPr preferRelativeResize="0"/>
          <p:nvPr/>
        </p:nvPicPr>
        <p:blipFill>
          <a:blip r:embed="rId3">
            <a:alphaModFix/>
          </a:blip>
          <a:stretch>
            <a:fillRect/>
          </a:stretch>
        </p:blipFill>
        <p:spPr>
          <a:xfrm>
            <a:off x="6023475" y="760650"/>
            <a:ext cx="4230475" cy="365750"/>
          </a:xfrm>
          <a:prstGeom prst="rect">
            <a:avLst/>
          </a:prstGeom>
          <a:noFill/>
          <a:ln>
            <a:noFill/>
          </a:ln>
        </p:spPr>
      </p:pic>
      <p:sp>
        <p:nvSpPr>
          <p:cNvPr id="825" name="Google Shape;825;g610b7d9e06_0_16"/>
          <p:cNvSpPr txBox="1">
            <a:spLocks noGrp="1"/>
          </p:cNvSpPr>
          <p:nvPr>
            <p:ph type="body" idx="1"/>
          </p:nvPr>
        </p:nvSpPr>
        <p:spPr>
          <a:xfrm>
            <a:off x="1570638" y="1312225"/>
            <a:ext cx="13869600" cy="687300"/>
          </a:xfrm>
          <a:prstGeom prst="rect">
            <a:avLst/>
          </a:prstGeom>
          <a:noFill/>
          <a:ln>
            <a:noFill/>
          </a:ln>
        </p:spPr>
        <p:txBody>
          <a:bodyPr spcFirstLastPara="1" wrap="square" lIns="91425" tIns="0" rIns="91425" bIns="0" anchor="t" anchorCtr="0">
            <a:noAutofit/>
          </a:bodyPr>
          <a:lstStyle/>
          <a:p>
            <a:pPr marL="457200" lvl="0" indent="-406400" algn="l" rtl="0">
              <a:lnSpc>
                <a:spcPct val="115000"/>
              </a:lnSpc>
              <a:spcBef>
                <a:spcPts val="1000"/>
              </a:spcBef>
              <a:spcAft>
                <a:spcPct val="0"/>
              </a:spcAft>
              <a:buSzPts val="2800"/>
              <a:buChar char="•"/>
            </a:pPr>
            <a:r>
              <a:rPr lang="en-US"/>
              <a:t>Are similar to regular functions in behavior but have shorter syntax</a:t>
            </a:r>
            <a:endParaRPr/>
          </a:p>
          <a:p>
            <a:pPr marL="457200" lvl="0" indent="-406400" algn="l" rtl="0">
              <a:lnSpc>
                <a:spcPct val="115000"/>
              </a:lnSpc>
              <a:spcBef>
                <a:spcPct val="0"/>
              </a:spcBef>
              <a:spcAft>
                <a:spcPct val="0"/>
              </a:spcAft>
              <a:buSzPts val="2800"/>
              <a:buChar char="•"/>
            </a:pPr>
            <a:r>
              <a:rPr lang="en-US"/>
              <a:t>Are also known as fat arrow functions</a:t>
            </a:r>
            <a:endParaRPr/>
          </a:p>
          <a:p>
            <a:pPr marL="457200" lvl="0" indent="-406400" algn="l" rtl="0">
              <a:lnSpc>
                <a:spcPct val="115000"/>
              </a:lnSpc>
              <a:spcBef>
                <a:spcPct val="0"/>
              </a:spcBef>
              <a:spcAft>
                <a:spcPct val="0"/>
              </a:spcAft>
              <a:buSzPts val="2800"/>
              <a:buChar char="•"/>
            </a:pPr>
            <a:r>
              <a:rPr lang="en-US"/>
              <a:t>Do not have their own </a:t>
            </a:r>
            <a:r>
              <a:rPr lang="en-US" i="1"/>
              <a:t>this </a:t>
            </a:r>
            <a:r>
              <a:rPr lang="en-US"/>
              <a:t>keyword</a:t>
            </a:r>
            <a:endParaRPr/>
          </a:p>
          <a:p>
            <a:pPr marL="457200" lvl="0" indent="-406400" algn="l" rtl="0">
              <a:lnSpc>
                <a:spcPct val="115000"/>
              </a:lnSpc>
              <a:spcBef>
                <a:spcPct val="0"/>
              </a:spcBef>
              <a:spcAft>
                <a:spcPct val="0"/>
              </a:spcAft>
              <a:buSzPts val="2800"/>
              <a:buChar char="•"/>
            </a:pPr>
            <a:r>
              <a:rPr lang="en-US"/>
              <a:t>Use </a:t>
            </a:r>
            <a:r>
              <a:rPr lang="en-US" i="1"/>
              <a:t>this</a:t>
            </a:r>
            <a:r>
              <a:rPr lang="en-US"/>
              <a:t> keyword of the enclosing execution context</a:t>
            </a:r>
            <a:endParaRPr/>
          </a:p>
          <a:p>
            <a:pPr marL="457200" lvl="0" indent="0" algn="l" rtl="0">
              <a:lnSpc>
                <a:spcPct val="115000"/>
              </a:lnSpc>
              <a:spcBef>
                <a:spcPts val="1000"/>
              </a:spcBef>
              <a:spcAft>
                <a:spcPct val="0"/>
              </a:spcAft>
              <a:buNone/>
            </a:pPr>
            <a:endParaRP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g610b7d9e06_0_22"/>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4400"/>
              <a:buNone/>
            </a:pPr>
            <a:r>
              <a:rPr lang="en-US"/>
              <a:t>Arrow Functions</a:t>
            </a:r>
            <a:endParaRPr/>
          </a:p>
        </p:txBody>
      </p:sp>
      <p:pic>
        <p:nvPicPr>
          <p:cNvPr id="831" name="Google Shape;831;g610b7d9e06_0_22"/>
          <p:cNvPicPr preferRelativeResize="0"/>
          <p:nvPr/>
        </p:nvPicPr>
        <p:blipFill>
          <a:blip r:embed="rId3">
            <a:alphaModFix/>
          </a:blip>
          <a:stretch>
            <a:fillRect/>
          </a:stretch>
        </p:blipFill>
        <p:spPr>
          <a:xfrm>
            <a:off x="6023475" y="760650"/>
            <a:ext cx="4230475" cy="365750"/>
          </a:xfrm>
          <a:prstGeom prst="rect">
            <a:avLst/>
          </a:prstGeom>
          <a:noFill/>
          <a:ln>
            <a:noFill/>
          </a:ln>
        </p:spPr>
      </p:pic>
      <p:sp>
        <p:nvSpPr>
          <p:cNvPr id="832" name="Google Shape;832;g610b7d9e06_0_22"/>
          <p:cNvSpPr txBox="1">
            <a:spLocks noGrp="1"/>
          </p:cNvSpPr>
          <p:nvPr>
            <p:ph type="body" idx="1"/>
          </p:nvPr>
        </p:nvSpPr>
        <p:spPr>
          <a:xfrm>
            <a:off x="1570650" y="1007425"/>
            <a:ext cx="13869600" cy="2046300"/>
          </a:xfrm>
          <a:prstGeom prst="rect">
            <a:avLst/>
          </a:prstGeom>
          <a:noFill/>
          <a:ln>
            <a:noFill/>
          </a:ln>
        </p:spPr>
        <p:txBody>
          <a:bodyPr spcFirstLastPara="1" wrap="square" lIns="91425" tIns="0" rIns="91425" bIns="0" anchor="t" anchorCtr="0">
            <a:noAutofit/>
          </a:bodyPr>
          <a:lstStyle/>
          <a:p>
            <a:pPr marL="457200" lvl="0" indent="-406400" algn="l" rtl="0">
              <a:lnSpc>
                <a:spcPct val="115000"/>
              </a:lnSpc>
              <a:spcBef>
                <a:spcPts val="1000"/>
              </a:spcBef>
              <a:spcAft>
                <a:spcPct val="0"/>
              </a:spcAft>
              <a:buSzPts val="2800"/>
              <a:buChar char="•"/>
            </a:pPr>
            <a:r>
              <a:rPr lang="en-US"/>
              <a:t>The code below shows three map functions with different syntax to get lengths of elements in the array, </a:t>
            </a:r>
            <a:r>
              <a:rPr lang="en-US" i="1"/>
              <a:t>materials</a:t>
            </a:r>
            <a:r>
              <a:rPr lang="en-US"/>
              <a:t>.</a:t>
            </a:r>
            <a:endParaRPr/>
          </a:p>
          <a:p>
            <a:pPr marL="457200" lvl="0" indent="-406400" algn="l" rtl="0">
              <a:lnSpc>
                <a:spcPct val="115000"/>
              </a:lnSpc>
              <a:spcBef>
                <a:spcPct val="0"/>
              </a:spcBef>
              <a:spcAft>
                <a:spcPct val="0"/>
              </a:spcAft>
              <a:buSzPts val="2800"/>
              <a:buChar char="•"/>
            </a:pPr>
            <a:r>
              <a:rPr lang="en-US"/>
              <a:t>The first map uses the traditional syntax.</a:t>
            </a:r>
            <a:endParaRPr/>
          </a:p>
          <a:p>
            <a:pPr marL="457200" lvl="0" indent="-406400" algn="l" rtl="0">
              <a:lnSpc>
                <a:spcPct val="115000"/>
              </a:lnSpc>
              <a:spcBef>
                <a:spcPct val="0"/>
              </a:spcBef>
              <a:spcAft>
                <a:spcPct val="0"/>
              </a:spcAft>
              <a:buSzPts val="2800"/>
              <a:buChar char="•"/>
            </a:pPr>
            <a:r>
              <a:rPr lang="en-US"/>
              <a:t>The second map uses the arrow function syntax.</a:t>
            </a:r>
            <a:endParaRPr/>
          </a:p>
          <a:p>
            <a:pPr marL="457200" lvl="0" indent="-406400" algn="l" rtl="0">
              <a:lnSpc>
                <a:spcPct val="115000"/>
              </a:lnSpc>
              <a:spcBef>
                <a:spcPct val="0"/>
              </a:spcBef>
              <a:spcAft>
                <a:spcPct val="0"/>
              </a:spcAft>
              <a:buSzPts val="2800"/>
              <a:buChar char="•"/>
            </a:pPr>
            <a:r>
              <a:rPr lang="en-US"/>
              <a:t>The third map uses the shortest arrow function syntax, omitting the function and the return statements.</a:t>
            </a:r>
            <a:endParaRPr/>
          </a:p>
        </p:txBody>
      </p:sp>
      <p:pic>
        <p:nvPicPr>
          <p:cNvPr id="833" name="Google Shape;833;g610b7d9e06_0_22"/>
          <p:cNvPicPr preferRelativeResize="0"/>
          <p:nvPr/>
        </p:nvPicPr>
        <p:blipFill>
          <a:blip r:embed="rId4">
            <a:alphaModFix/>
          </a:blip>
          <a:stretch>
            <a:fillRect/>
          </a:stretch>
        </p:blipFill>
        <p:spPr>
          <a:xfrm>
            <a:off x="3327100" y="3972125"/>
            <a:ext cx="10622249" cy="4943275"/>
          </a:xfrm>
          <a:prstGeom prst="rect">
            <a:avLst/>
          </a:prstGeom>
          <a:noFill/>
          <a:ln>
            <a:noFill/>
          </a:ln>
        </p:spPr>
      </p:pic>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g610b7d9e06_0_29"/>
          <p:cNvSpPr txBox="1">
            <a:spLocks noGrp="1"/>
          </p:cNvSpPr>
          <p:nvPr>
            <p:ph type="title"/>
          </p:nvPr>
        </p:nvSpPr>
        <p:spPr>
          <a:xfrm>
            <a:off x="812800" y="436395"/>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ct val="0"/>
              </a:spcBef>
              <a:spcAft>
                <a:spcPct val="0"/>
              </a:spcAft>
              <a:buSzPts val="4400"/>
              <a:buNone/>
            </a:pPr>
            <a:r>
              <a:rPr lang="en-US"/>
              <a:t>Arrow Functions</a:t>
            </a:r>
            <a:endParaRPr/>
          </a:p>
        </p:txBody>
      </p:sp>
      <p:sp>
        <p:nvSpPr>
          <p:cNvPr id="839" name="Google Shape;839;g610b7d9e06_0_29"/>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1000"/>
              </a:spcBef>
              <a:spcAft>
                <a:spcPct val="0"/>
              </a:spcAft>
              <a:buSzPts val="2800"/>
              <a:buNone/>
            </a:pPr>
            <a:r>
              <a:rPr lang="en-US" b="1"/>
              <a:t>Problem Statement:</a:t>
            </a:r>
            <a:r>
              <a:rPr lang="en-US"/>
              <a:t> Demonstrate the use of arrow functions in JavaScript. </a:t>
            </a:r>
            <a:endParaRPr/>
          </a:p>
        </p:txBody>
      </p:sp>
      <p:sp>
        <p:nvSpPr>
          <p:cNvPr id="840" name="Google Shape;840;g610b7d9e06_0_29"/>
          <p:cNvSpPr txBox="1"/>
          <p:nvPr/>
        </p:nvSpPr>
        <p:spPr>
          <a:xfrm>
            <a:off x="12591457" y="1765347"/>
            <a:ext cx="3484800" cy="358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ct val="0"/>
              </a:spcBef>
              <a:spcAft>
                <a:spcPct val="0"/>
              </a:spcAft>
              <a:buClr>
                <a:srgbClr val="0F547B"/>
              </a:buClr>
              <a:buSzPts val="700"/>
              <a:buFont typeface="Arial"/>
              <a:buNone/>
            </a:pPr>
            <a:r>
              <a:rPr lang="en-US" sz="2200" b="1" i="0" u="none" strike="noStrike" cap="none">
                <a:solidFill>
                  <a:srgbClr val="0F547B"/>
                </a:solidFill>
                <a:latin typeface="Open Sans"/>
                <a:ea typeface="Open Sans"/>
                <a:cs typeface="Open Sans"/>
                <a:sym typeface="Open Sans"/>
              </a:rPr>
              <a:t>Duration: 20 min.</a:t>
            </a:r>
            <a:endParaRPr sz="2200" b="1" i="0" u="none" strike="noStrike" cap="none">
              <a:solidFill>
                <a:srgbClr val="000000"/>
              </a:solidFill>
              <a:latin typeface="Open Sans"/>
              <a:ea typeface="Open Sans"/>
              <a:cs typeface="Open Sans"/>
              <a:sym typeface="Open Sans"/>
            </a:endParaRP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g610b7d9e06_0_3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4400"/>
              <a:buNone/>
            </a:pPr>
            <a:r>
              <a:rPr lang="en-US"/>
              <a:t>Assisted Practice: Guidelines</a:t>
            </a:r>
            <a:endParaRPr/>
          </a:p>
        </p:txBody>
      </p:sp>
      <p:sp>
        <p:nvSpPr>
          <p:cNvPr id="846" name="Google Shape;846;g610b7d9e06_0_35"/>
          <p:cNvSpPr txBox="1">
            <a:spLocks noGrp="1"/>
          </p:cNvSpPr>
          <p:nvPr>
            <p:ph type="body" idx="1"/>
          </p:nvPr>
        </p:nvSpPr>
        <p:spPr>
          <a:xfrm>
            <a:off x="1901825" y="1808163"/>
            <a:ext cx="12452400" cy="5527800"/>
          </a:xfrm>
          <a:prstGeom prst="rect">
            <a:avLst/>
          </a:prstGeom>
          <a:noFill/>
          <a:ln>
            <a:noFill/>
          </a:ln>
        </p:spPr>
        <p:txBody>
          <a:bodyPr spcFirstLastPara="1" wrap="square" lIns="91425" tIns="0" rIns="91425" bIns="0" anchor="t" anchorCtr="0">
            <a:noAutofit/>
          </a:bodyPr>
          <a:lstStyle/>
          <a:p>
            <a:pPr marL="0" lvl="0" indent="0" algn="l" rtl="0">
              <a:lnSpc>
                <a:spcPct val="200000"/>
              </a:lnSpc>
              <a:spcBef>
                <a:spcPts val="1000"/>
              </a:spcBef>
              <a:spcAft>
                <a:spcPct val="0"/>
              </a:spcAft>
              <a:buNone/>
            </a:pPr>
            <a:r>
              <a:rPr lang="en-US"/>
              <a:t>Steps to write a JavaScript function using arrow functions:</a:t>
            </a:r>
            <a:endParaRPr/>
          </a:p>
          <a:p>
            <a:pPr marL="457200" lvl="0" indent="-419100" algn="l" rtl="0">
              <a:lnSpc>
                <a:spcPct val="200000"/>
              </a:lnSpc>
              <a:spcBef>
                <a:spcPts val="1000"/>
              </a:spcBef>
              <a:spcAft>
                <a:spcPct val="0"/>
              </a:spcAft>
              <a:buSzPts val="2200"/>
              <a:buFont typeface="Open Sans"/>
              <a:buAutoNum type="arabicPeriod"/>
            </a:pPr>
            <a:r>
              <a:rPr lang="en-US">
                <a:solidFill>
                  <a:srgbClr val="3F3F3F"/>
                </a:solidFill>
              </a:rPr>
              <a:t>Create a JavaScript </a:t>
            </a:r>
            <a:r>
              <a:rPr lang="en-US"/>
              <a:t>file </a:t>
            </a:r>
            <a:r>
              <a:rPr lang="en-US">
                <a:solidFill>
                  <a:srgbClr val="3F3F3F"/>
                </a:solidFill>
              </a:rPr>
              <a:t>in your IDE. </a:t>
            </a:r>
            <a:endParaRPr/>
          </a:p>
          <a:p>
            <a:pPr marL="457200" lvl="0" indent="-419100" algn="l" rtl="0">
              <a:lnSpc>
                <a:spcPct val="200000"/>
              </a:lnSpc>
              <a:spcBef>
                <a:spcPts val="1000"/>
              </a:spcBef>
              <a:spcAft>
                <a:spcPct val="0"/>
              </a:spcAft>
              <a:buSzPts val="2200"/>
              <a:buFont typeface="Open Sans"/>
              <a:buAutoNum type="arabicPeriod"/>
            </a:pPr>
            <a:r>
              <a:rPr lang="en-US">
                <a:solidFill>
                  <a:srgbClr val="3F3F3F"/>
                </a:solidFill>
              </a:rPr>
              <a:t>Write a program </a:t>
            </a:r>
            <a:r>
              <a:rPr lang="en-US"/>
              <a:t>with functions using</a:t>
            </a:r>
            <a:r>
              <a:rPr lang="en-US">
                <a:solidFill>
                  <a:srgbClr val="3F3F3F"/>
                </a:solidFill>
              </a:rPr>
              <a:t> different </a:t>
            </a:r>
            <a:r>
              <a:rPr lang="en-US"/>
              <a:t>types of arrow functions</a:t>
            </a:r>
            <a:r>
              <a:rPr lang="en-US">
                <a:solidFill>
                  <a:srgbClr val="3F3F3F"/>
                </a:solidFill>
              </a:rPr>
              <a:t> in JavaScript.</a:t>
            </a:r>
            <a:endParaRPr/>
          </a:p>
          <a:p>
            <a:pPr marL="457200" lvl="0" indent="-419100" algn="l" rtl="0">
              <a:lnSpc>
                <a:spcPct val="200000"/>
              </a:lnSpc>
              <a:spcBef>
                <a:spcPts val="1000"/>
              </a:spcBef>
              <a:spcAft>
                <a:spcPct val="0"/>
              </a:spcAft>
              <a:buSzPts val="2200"/>
              <a:buFont typeface="Open Sans"/>
              <a:buAutoNum type="arabicPeriod"/>
            </a:pPr>
            <a:r>
              <a:rPr lang="en-US"/>
              <a:t>Run the code.</a:t>
            </a:r>
            <a:endParaRPr/>
          </a:p>
          <a:p>
            <a:pPr marL="0" lvl="0" indent="0" algn="l" rtl="0">
              <a:lnSpc>
                <a:spcPct val="200000"/>
              </a:lnSpc>
              <a:spcBef>
                <a:spcPts val="1000"/>
              </a:spcBef>
              <a:spcAft>
                <a:spcPct val="0"/>
              </a:spcAft>
              <a:buNone/>
            </a:pPr>
            <a:endParaRPr/>
          </a:p>
        </p:txBody>
      </p:sp>
      <p:pic>
        <p:nvPicPr>
          <p:cNvPr id="847" name="Google Shape;847;g610b7d9e06_0_35"/>
          <p:cNvPicPr preferRelativeResize="0"/>
          <p:nvPr/>
        </p:nvPicPr>
        <p:blipFill>
          <a:blip r:embed="rId3">
            <a:alphaModFix/>
          </a:blip>
          <a:stretch>
            <a:fillRect/>
          </a:stretch>
        </p:blipFill>
        <p:spPr>
          <a:xfrm>
            <a:off x="4151775" y="760650"/>
            <a:ext cx="8097274" cy="365750"/>
          </a:xfrm>
          <a:prstGeom prst="rect">
            <a:avLst/>
          </a:prstGeom>
          <a:noFill/>
          <a:ln>
            <a:noFill/>
          </a:ln>
        </p:spPr>
      </p:pic>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g5e13b70348_0_224"/>
          <p:cNvSpPr txBox="1">
            <a:spLocks noGrp="1"/>
          </p:cNvSpPr>
          <p:nvPr>
            <p:ph type="body" idx="1"/>
          </p:nvPr>
        </p:nvSpPr>
        <p:spPr>
          <a:xfrm>
            <a:off x="0" y="4114800"/>
            <a:ext cx="162561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ct val="0"/>
              </a:spcAft>
              <a:buSzPts val="2800"/>
              <a:buNone/>
            </a:pPr>
            <a:r>
              <a:rPr lang="en-US"/>
              <a:t>Classes</a:t>
            </a:r>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g5e53520054_1_6"/>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4400"/>
              <a:buNone/>
            </a:pPr>
            <a:r>
              <a:rPr lang="en-US"/>
              <a:t>React and Redux</a:t>
            </a:r>
            <a:endParaRPr/>
          </a:p>
        </p:txBody>
      </p:sp>
      <p:sp>
        <p:nvSpPr>
          <p:cNvPr id="412" name="Google Shape;412;g5e53520054_1_6"/>
          <p:cNvSpPr txBox="1">
            <a:spLocks noGrp="1"/>
          </p:cNvSpPr>
          <p:nvPr>
            <p:ph type="body" idx="1"/>
          </p:nvPr>
        </p:nvSpPr>
        <p:spPr>
          <a:xfrm>
            <a:off x="1902100" y="1808300"/>
            <a:ext cx="12655500" cy="5527500"/>
          </a:xfrm>
          <a:prstGeom prst="rect">
            <a:avLst/>
          </a:prstGeom>
          <a:noFill/>
          <a:ln>
            <a:noFill/>
          </a:ln>
        </p:spPr>
        <p:txBody>
          <a:bodyPr spcFirstLastPara="1" wrap="square" lIns="91425" tIns="0" rIns="91425" bIns="0" anchor="t" anchorCtr="0">
            <a:noAutofit/>
          </a:bodyPr>
          <a:lstStyle/>
          <a:p>
            <a:pPr marL="457200" lvl="0" indent="-406400" algn="l" rtl="0">
              <a:lnSpc>
                <a:spcPct val="115000"/>
              </a:lnSpc>
              <a:spcBef>
                <a:spcPts val="1000"/>
              </a:spcBef>
              <a:spcAft>
                <a:spcPct val="0"/>
              </a:spcAft>
              <a:buSzPts val="2800"/>
              <a:buChar char="•"/>
            </a:pPr>
            <a:r>
              <a:rPr lang="en-US"/>
              <a:t>React has a robust developer community and a wide variety of complimentary libraries for support. </a:t>
            </a:r>
            <a:endParaRPr/>
          </a:p>
          <a:p>
            <a:pPr marL="457200" lvl="0" indent="-406400" algn="l" rtl="0">
              <a:lnSpc>
                <a:spcPct val="115000"/>
              </a:lnSpc>
              <a:spcBef>
                <a:spcPct val="0"/>
              </a:spcBef>
              <a:spcAft>
                <a:spcPct val="0"/>
              </a:spcAft>
              <a:buSzPts val="2800"/>
              <a:buChar char="•"/>
            </a:pPr>
            <a:r>
              <a:rPr lang="en-US"/>
              <a:t>Popular libraries include Redux, Material Design, and Jest. </a:t>
            </a:r>
            <a:endParaRPr/>
          </a:p>
          <a:p>
            <a:pPr marL="457200" lvl="0" indent="-406400" algn="l" rtl="0">
              <a:lnSpc>
                <a:spcPct val="115000"/>
              </a:lnSpc>
              <a:spcBef>
                <a:spcPct val="0"/>
              </a:spcBef>
              <a:spcAft>
                <a:spcPct val="0"/>
              </a:spcAft>
              <a:buSzPts val="2800"/>
              <a:buChar char="•"/>
            </a:pPr>
            <a:r>
              <a:rPr lang="en-US"/>
              <a:t>Redux helps manage state in JavaScript.</a:t>
            </a:r>
            <a:endParaRPr/>
          </a:p>
          <a:p>
            <a:pPr marL="457200" lvl="0" indent="-406400" algn="l" rtl="0">
              <a:lnSpc>
                <a:spcPct val="115000"/>
              </a:lnSpc>
              <a:spcBef>
                <a:spcPct val="0"/>
              </a:spcBef>
              <a:spcAft>
                <a:spcPct val="0"/>
              </a:spcAft>
              <a:buSzPts val="2800"/>
              <a:buChar char="•"/>
            </a:pPr>
            <a:r>
              <a:rPr lang="en-US"/>
              <a:t>Redux is the most popular of all React libraries because it easily tracks the state as the application size grows.</a:t>
            </a:r>
            <a:endParaRPr/>
          </a:p>
          <a:p>
            <a:pPr marL="457200" lvl="0" indent="-406400" algn="l" rtl="0">
              <a:lnSpc>
                <a:spcPct val="115000"/>
              </a:lnSpc>
              <a:spcBef>
                <a:spcPct val="0"/>
              </a:spcBef>
              <a:spcAft>
                <a:spcPct val="0"/>
              </a:spcAft>
              <a:buSzPts val="2800"/>
              <a:buChar char="•"/>
            </a:pPr>
            <a:r>
              <a:rPr lang="en-US"/>
              <a:t>A state manager like Redux is much easier to use than React’s own context manager.</a:t>
            </a:r>
            <a:endParaRPr/>
          </a:p>
          <a:p>
            <a:pPr marL="0" lvl="0" indent="0" algn="l" rtl="0">
              <a:lnSpc>
                <a:spcPct val="100000"/>
              </a:lnSpc>
              <a:spcBef>
                <a:spcPts val="1000"/>
              </a:spcBef>
              <a:spcAft>
                <a:spcPct val="0"/>
              </a:spcAft>
              <a:buSzPts val="1100"/>
              <a:buNone/>
            </a:pPr>
            <a:endParaRPr/>
          </a:p>
          <a:p>
            <a:pPr marL="0" lvl="0" indent="0" algn="l" rtl="0">
              <a:lnSpc>
                <a:spcPct val="100000"/>
              </a:lnSpc>
              <a:spcBef>
                <a:spcPts val="1000"/>
              </a:spcBef>
              <a:spcAft>
                <a:spcPct val="0"/>
              </a:spcAft>
              <a:buSzPts val="2800"/>
              <a:buNone/>
            </a:pPr>
            <a:endParaRPr/>
          </a:p>
        </p:txBody>
      </p:sp>
      <p:pic>
        <p:nvPicPr>
          <p:cNvPr id="413" name="Google Shape;413;g5e53520054_1_6"/>
          <p:cNvPicPr preferRelativeResize="0"/>
          <p:nvPr/>
        </p:nvPicPr>
        <p:blipFill>
          <a:blip r:embed="rId3">
            <a:alphaModFix/>
          </a:blip>
          <a:stretch>
            <a:fillRect/>
          </a:stretch>
        </p:blipFill>
        <p:spPr>
          <a:xfrm>
            <a:off x="5872900" y="605100"/>
            <a:ext cx="4566051" cy="521300"/>
          </a:xfrm>
          <a:prstGeom prst="rect">
            <a:avLst/>
          </a:prstGeom>
          <a:noFill/>
          <a:ln>
            <a:noFill/>
          </a:ln>
        </p:spPr>
      </p:pic>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g5e13b70348_0_256"/>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1100"/>
              <a:buNone/>
            </a:pPr>
            <a:r>
              <a:rPr lang="en-US"/>
              <a:t>Classes</a:t>
            </a:r>
            <a:endParaRPr/>
          </a:p>
        </p:txBody>
      </p:sp>
      <p:pic>
        <p:nvPicPr>
          <p:cNvPr id="858" name="Google Shape;858;g5e13b70348_0_256"/>
          <p:cNvPicPr preferRelativeResize="0"/>
          <p:nvPr/>
        </p:nvPicPr>
        <p:blipFill>
          <a:blip r:embed="rId3">
            <a:alphaModFix/>
          </a:blip>
          <a:stretch>
            <a:fillRect/>
          </a:stretch>
        </p:blipFill>
        <p:spPr>
          <a:xfrm>
            <a:off x="6896550" y="760650"/>
            <a:ext cx="2555926" cy="365750"/>
          </a:xfrm>
          <a:prstGeom prst="rect">
            <a:avLst/>
          </a:prstGeom>
          <a:noFill/>
          <a:ln>
            <a:noFill/>
          </a:ln>
        </p:spPr>
      </p:pic>
      <p:sp>
        <p:nvSpPr>
          <p:cNvPr id="859" name="Google Shape;859;g5e13b70348_0_256"/>
          <p:cNvSpPr txBox="1">
            <a:spLocks noGrp="1"/>
          </p:cNvSpPr>
          <p:nvPr>
            <p:ph type="body" idx="1"/>
          </p:nvPr>
        </p:nvSpPr>
        <p:spPr>
          <a:xfrm>
            <a:off x="1591075" y="1203975"/>
            <a:ext cx="13869600" cy="2548500"/>
          </a:xfrm>
          <a:prstGeom prst="rect">
            <a:avLst/>
          </a:prstGeom>
          <a:noFill/>
          <a:ln>
            <a:noFill/>
          </a:ln>
        </p:spPr>
        <p:txBody>
          <a:bodyPr spcFirstLastPara="1" wrap="square" lIns="91425" tIns="0" rIns="91425" bIns="0" anchor="t" anchorCtr="0">
            <a:noAutofit/>
          </a:bodyPr>
          <a:lstStyle/>
          <a:p>
            <a:pPr marL="457200" lvl="0" indent="-406400" algn="l" rtl="0">
              <a:lnSpc>
                <a:spcPct val="115000"/>
              </a:lnSpc>
              <a:spcBef>
                <a:spcPts val="1000"/>
              </a:spcBef>
              <a:spcAft>
                <a:spcPct val="0"/>
              </a:spcAft>
              <a:buSzPts val="2800"/>
              <a:buChar char="•"/>
            </a:pPr>
            <a:r>
              <a:rPr lang="en-US"/>
              <a:t>Traditionally, we used functions to create objects in JavaScript.</a:t>
            </a:r>
            <a:endParaRPr/>
          </a:p>
          <a:p>
            <a:pPr marL="457200" lvl="0" indent="-406400" algn="l" rtl="0">
              <a:lnSpc>
                <a:spcPct val="115000"/>
              </a:lnSpc>
              <a:spcBef>
                <a:spcPct val="0"/>
              </a:spcBef>
              <a:spcAft>
                <a:spcPct val="0"/>
              </a:spcAft>
              <a:buSzPts val="2800"/>
              <a:buChar char="•"/>
            </a:pPr>
            <a:r>
              <a:rPr lang="en-US"/>
              <a:t>Traditional JavaScript used prototypal inheritance to inherit data and functionality.</a:t>
            </a:r>
            <a:endParaRPr/>
          </a:p>
          <a:p>
            <a:pPr marL="457200" lvl="0" indent="-406400" algn="l" rtl="0">
              <a:lnSpc>
                <a:spcPct val="115000"/>
              </a:lnSpc>
              <a:spcBef>
                <a:spcPct val="0"/>
              </a:spcBef>
              <a:spcAft>
                <a:spcPct val="0"/>
              </a:spcAft>
              <a:buSzPts val="2800"/>
              <a:buChar char="•"/>
            </a:pPr>
            <a:r>
              <a:rPr lang="en-US"/>
              <a:t>ES6 introduced the keywords, </a:t>
            </a:r>
            <a:r>
              <a:rPr lang="en-US" i="1"/>
              <a:t>class, super, </a:t>
            </a:r>
            <a:r>
              <a:rPr lang="en-US"/>
              <a:t>and</a:t>
            </a:r>
            <a:r>
              <a:rPr lang="en-US" i="1"/>
              <a:t> extends</a:t>
            </a:r>
            <a:r>
              <a:rPr lang="en-US"/>
              <a:t>.</a:t>
            </a:r>
            <a:endParaRPr/>
          </a:p>
          <a:p>
            <a:pPr marL="457200" lvl="0" indent="-406400" algn="l" rtl="0">
              <a:lnSpc>
                <a:spcPct val="115000"/>
              </a:lnSpc>
              <a:spcBef>
                <a:spcPct val="0"/>
              </a:spcBef>
              <a:spcAft>
                <a:spcPct val="0"/>
              </a:spcAft>
              <a:buSzPts val="2800"/>
              <a:buChar char="•"/>
            </a:pPr>
            <a:r>
              <a:rPr lang="en-US"/>
              <a:t>The code below shows a function named </a:t>
            </a:r>
            <a:r>
              <a:rPr lang="en-US" i="1"/>
              <a:t>Plane</a:t>
            </a:r>
            <a:r>
              <a:rPr lang="en-US"/>
              <a:t> with attributes, </a:t>
            </a:r>
            <a:r>
              <a:rPr lang="en-US" i="1"/>
              <a:t>numEngines</a:t>
            </a:r>
            <a:r>
              <a:rPr lang="en-US"/>
              <a:t> and </a:t>
            </a:r>
            <a:r>
              <a:rPr lang="en-US" i="1"/>
              <a:t>enginesActive,</a:t>
            </a:r>
            <a:r>
              <a:rPr lang="en-US"/>
              <a:t> and method </a:t>
            </a:r>
            <a:r>
              <a:rPr lang="en-US" i="1"/>
              <a:t>startEngines,</a:t>
            </a:r>
            <a:r>
              <a:rPr lang="en-US"/>
              <a:t> in ES5 style.</a:t>
            </a:r>
            <a:endParaRPr/>
          </a:p>
        </p:txBody>
      </p:sp>
      <p:pic>
        <p:nvPicPr>
          <p:cNvPr id="860" name="Google Shape;860;g5e13b70348_0_256"/>
          <p:cNvPicPr preferRelativeResize="0"/>
          <p:nvPr/>
        </p:nvPicPr>
        <p:blipFill>
          <a:blip r:embed="rId4">
            <a:alphaModFix/>
          </a:blip>
          <a:stretch>
            <a:fillRect/>
          </a:stretch>
        </p:blipFill>
        <p:spPr>
          <a:xfrm>
            <a:off x="3525400" y="3858825"/>
            <a:ext cx="10019774" cy="5139549"/>
          </a:xfrm>
          <a:prstGeom prst="rect">
            <a:avLst/>
          </a:prstGeom>
          <a:noFill/>
          <a:ln>
            <a:noFill/>
          </a:ln>
        </p:spPr>
      </p:pic>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g5e13b70348_0_228"/>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1100"/>
              <a:buNone/>
            </a:pPr>
            <a:r>
              <a:rPr lang="en-US"/>
              <a:t>Classes</a:t>
            </a:r>
            <a:endParaRPr/>
          </a:p>
        </p:txBody>
      </p:sp>
      <p:pic>
        <p:nvPicPr>
          <p:cNvPr id="866" name="Google Shape;866;g5e13b70348_0_228"/>
          <p:cNvPicPr preferRelativeResize="0"/>
          <p:nvPr/>
        </p:nvPicPr>
        <p:blipFill>
          <a:blip r:embed="rId3">
            <a:alphaModFix/>
          </a:blip>
          <a:stretch>
            <a:fillRect/>
          </a:stretch>
        </p:blipFill>
        <p:spPr>
          <a:xfrm>
            <a:off x="7050800" y="760650"/>
            <a:ext cx="2203375" cy="365750"/>
          </a:xfrm>
          <a:prstGeom prst="rect">
            <a:avLst/>
          </a:prstGeom>
          <a:noFill/>
          <a:ln>
            <a:noFill/>
          </a:ln>
        </p:spPr>
      </p:pic>
      <p:sp>
        <p:nvSpPr>
          <p:cNvPr id="867" name="Google Shape;867;g5e13b70348_0_228"/>
          <p:cNvSpPr txBox="1">
            <a:spLocks noGrp="1"/>
          </p:cNvSpPr>
          <p:nvPr>
            <p:ph type="body" idx="1"/>
          </p:nvPr>
        </p:nvSpPr>
        <p:spPr>
          <a:xfrm>
            <a:off x="1557400" y="1231025"/>
            <a:ext cx="13869600" cy="4387200"/>
          </a:xfrm>
          <a:prstGeom prst="rect">
            <a:avLst/>
          </a:prstGeom>
          <a:noFill/>
          <a:ln>
            <a:noFill/>
          </a:ln>
        </p:spPr>
        <p:txBody>
          <a:bodyPr spcFirstLastPara="1" wrap="square" lIns="91425" tIns="0" rIns="91425" bIns="0" anchor="t" anchorCtr="0">
            <a:noAutofit/>
          </a:bodyPr>
          <a:lstStyle/>
          <a:p>
            <a:pPr marL="457200" lvl="0" indent="-406400" algn="l" rtl="0">
              <a:lnSpc>
                <a:spcPct val="115000"/>
              </a:lnSpc>
              <a:spcBef>
                <a:spcPts val="1000"/>
              </a:spcBef>
              <a:spcAft>
                <a:spcPct val="0"/>
              </a:spcAft>
              <a:buSzPts val="2800"/>
              <a:buChar char="●"/>
            </a:pPr>
            <a:r>
              <a:rPr lang="en-US"/>
              <a:t>JavaScript classes are primarily syntactic sugar</a:t>
            </a:r>
            <a:endParaRPr/>
          </a:p>
          <a:p>
            <a:pPr marL="457200" lvl="0" indent="-406400" algn="l" rtl="0">
              <a:lnSpc>
                <a:spcPct val="115000"/>
              </a:lnSpc>
              <a:spcBef>
                <a:spcPct val="0"/>
              </a:spcBef>
              <a:spcAft>
                <a:spcPct val="0"/>
              </a:spcAft>
              <a:buSzPts val="2800"/>
              <a:buChar char="●"/>
            </a:pPr>
            <a:r>
              <a:rPr lang="en-US"/>
              <a:t>They do not introduce a new object-oriented inheritance model to JavaScript</a:t>
            </a:r>
            <a:endParaRPr/>
          </a:p>
          <a:p>
            <a:pPr marL="457200" lvl="0" indent="-406400" algn="l" rtl="0">
              <a:lnSpc>
                <a:spcPct val="115000"/>
              </a:lnSpc>
              <a:spcBef>
                <a:spcPct val="0"/>
              </a:spcBef>
              <a:spcAft>
                <a:spcPct val="0"/>
              </a:spcAft>
              <a:buSzPts val="2800"/>
              <a:buChar char="●"/>
            </a:pPr>
            <a:r>
              <a:rPr lang="en-US"/>
              <a:t>They are defined over JavaScript's existing prototype-based inheritance</a:t>
            </a:r>
            <a:endParaRPr/>
          </a:p>
          <a:p>
            <a:pPr marL="457200" lvl="0" indent="-406400" algn="l" rtl="0">
              <a:lnSpc>
                <a:spcPct val="115000"/>
              </a:lnSpc>
              <a:spcBef>
                <a:spcPct val="0"/>
              </a:spcBef>
              <a:spcAft>
                <a:spcPct val="0"/>
              </a:spcAft>
              <a:buSzPts val="2800"/>
              <a:buChar char="●"/>
            </a:pPr>
            <a:r>
              <a:rPr lang="en-US"/>
              <a:t>All the code that's needed for the class is contained in the class declaration</a:t>
            </a:r>
            <a:endParaRPr/>
          </a:p>
          <a:p>
            <a:pPr marL="457200" lvl="0" indent="-406400" algn="l" rtl="0">
              <a:lnSpc>
                <a:spcPct val="115000"/>
              </a:lnSpc>
              <a:spcBef>
                <a:spcPct val="0"/>
              </a:spcBef>
              <a:spcAft>
                <a:spcPct val="0"/>
              </a:spcAft>
              <a:buSzPts val="2800"/>
              <a:buChar char="●"/>
            </a:pPr>
            <a:r>
              <a:rPr lang="en-US"/>
              <a:t>Classes make code short and clean</a:t>
            </a:r>
            <a:endParaRPr/>
          </a:p>
          <a:p>
            <a:pPr marL="457200" lvl="0" indent="-406400" algn="l" rtl="0">
              <a:lnSpc>
                <a:spcPct val="115000"/>
              </a:lnSpc>
              <a:spcBef>
                <a:spcPct val="0"/>
              </a:spcBef>
              <a:spcAft>
                <a:spcPct val="0"/>
              </a:spcAft>
              <a:buSzPts val="2800"/>
              <a:buChar char="●"/>
            </a:pPr>
            <a:r>
              <a:rPr lang="en-US"/>
              <a:t>They’ve a special method named </a:t>
            </a:r>
            <a:r>
              <a:rPr lang="en-US" sz="2200">
                <a:solidFill>
                  <a:srgbClr val="434343"/>
                </a:solidFill>
                <a:latin typeface="Open Sans"/>
                <a:ea typeface="Open Sans"/>
                <a:cs typeface="Open Sans"/>
                <a:sym typeface="Open Sans"/>
              </a:rPr>
              <a:t>Constructor()</a:t>
            </a:r>
            <a:r>
              <a:rPr lang="en-US">
                <a:solidFill>
                  <a:srgbClr val="434343"/>
                </a:solidFill>
              </a:rPr>
              <a:t> that i</a:t>
            </a:r>
            <a:r>
              <a:rPr lang="en-US" sz="2200">
                <a:solidFill>
                  <a:srgbClr val="434343"/>
                </a:solidFill>
                <a:latin typeface="Open Sans"/>
                <a:ea typeface="Open Sans"/>
                <a:cs typeface="Open Sans"/>
                <a:sym typeface="Open Sans"/>
              </a:rPr>
              <a:t>nitializes new objects</a:t>
            </a:r>
            <a:endParaRPr>
              <a:solidFill>
                <a:srgbClr val="434343"/>
              </a:solidFill>
            </a:endParaRPr>
          </a:p>
          <a:p>
            <a:pPr marL="457200" lvl="0" indent="-406400" algn="l" rtl="0">
              <a:lnSpc>
                <a:spcPct val="115000"/>
              </a:lnSpc>
              <a:spcBef>
                <a:spcPct val="0"/>
              </a:spcBef>
              <a:spcAft>
                <a:spcPct val="0"/>
              </a:spcAft>
              <a:buSzPts val="2800"/>
              <a:buChar char="●"/>
            </a:pPr>
            <a:r>
              <a:rPr lang="en-US" sz="2200">
                <a:solidFill>
                  <a:srgbClr val="434343"/>
                </a:solidFill>
                <a:latin typeface="Open Sans"/>
                <a:ea typeface="Open Sans"/>
                <a:cs typeface="Open Sans"/>
                <a:sym typeface="Open Sans"/>
              </a:rPr>
              <a:t>The class syntax has two components: class expressions and class declarations</a:t>
            </a:r>
            <a:endParaRPr sz="2200">
              <a:solidFill>
                <a:srgbClr val="434343"/>
              </a:solidFill>
              <a:latin typeface="Open Sans"/>
              <a:ea typeface="Open Sans"/>
              <a:cs typeface="Open Sans"/>
              <a:sym typeface="Open Sans"/>
            </a:endParaRPr>
          </a:p>
          <a:p>
            <a:pPr marL="457200" lvl="0" indent="0" algn="l" rtl="0">
              <a:lnSpc>
                <a:spcPct val="115000"/>
              </a:lnSpc>
              <a:spcBef>
                <a:spcPts val="1000"/>
              </a:spcBef>
              <a:spcAft>
                <a:spcPct val="0"/>
              </a:spcAft>
              <a:buNone/>
            </a:pPr>
            <a:endParaRP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g5e13b70348_0_29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1100"/>
              <a:buNone/>
            </a:pPr>
            <a:r>
              <a:rPr lang="en-US"/>
              <a:t>Classes</a:t>
            </a:r>
            <a:endParaRPr/>
          </a:p>
        </p:txBody>
      </p:sp>
      <p:pic>
        <p:nvPicPr>
          <p:cNvPr id="873" name="Google Shape;873;g5e13b70348_0_299"/>
          <p:cNvPicPr preferRelativeResize="0"/>
          <p:nvPr/>
        </p:nvPicPr>
        <p:blipFill>
          <a:blip r:embed="rId3">
            <a:alphaModFix/>
          </a:blip>
          <a:stretch>
            <a:fillRect/>
          </a:stretch>
        </p:blipFill>
        <p:spPr>
          <a:xfrm>
            <a:off x="6902075" y="760650"/>
            <a:ext cx="2470075" cy="365750"/>
          </a:xfrm>
          <a:prstGeom prst="rect">
            <a:avLst/>
          </a:prstGeom>
          <a:noFill/>
          <a:ln>
            <a:noFill/>
          </a:ln>
        </p:spPr>
      </p:pic>
      <p:sp>
        <p:nvSpPr>
          <p:cNvPr id="874" name="Google Shape;874;g5e13b70348_0_299"/>
          <p:cNvSpPr txBox="1">
            <a:spLocks noGrp="1"/>
          </p:cNvSpPr>
          <p:nvPr>
            <p:ph type="body" idx="1"/>
          </p:nvPr>
        </p:nvSpPr>
        <p:spPr>
          <a:xfrm>
            <a:off x="1557388" y="1231025"/>
            <a:ext cx="13869600" cy="687300"/>
          </a:xfrm>
          <a:prstGeom prst="rect">
            <a:avLst/>
          </a:prstGeom>
          <a:noFill/>
          <a:ln>
            <a:noFill/>
          </a:ln>
        </p:spPr>
        <p:txBody>
          <a:bodyPr spcFirstLastPara="1" wrap="square" lIns="91425" tIns="0" rIns="91425" bIns="0" anchor="t" anchorCtr="0">
            <a:noAutofit/>
          </a:bodyPr>
          <a:lstStyle/>
          <a:p>
            <a:pPr marL="457200" lvl="0" indent="-406400" algn="l" rtl="0">
              <a:lnSpc>
                <a:spcPct val="100000"/>
              </a:lnSpc>
              <a:spcBef>
                <a:spcPts val="1000"/>
              </a:spcBef>
              <a:spcAft>
                <a:spcPct val="0"/>
              </a:spcAft>
              <a:buSzPts val="2800"/>
              <a:buChar char="•"/>
            </a:pPr>
            <a:r>
              <a:rPr lang="en-US"/>
              <a:t>You use the </a:t>
            </a:r>
            <a:r>
              <a:rPr lang="en-US" i="1"/>
              <a:t>class</a:t>
            </a:r>
            <a:r>
              <a:rPr lang="en-US"/>
              <a:t> keyword with the name of the class to declare a class.</a:t>
            </a:r>
            <a:endParaRPr/>
          </a:p>
          <a:p>
            <a:pPr marL="457200" lvl="0" indent="-406400" algn="l" rtl="0">
              <a:lnSpc>
                <a:spcPct val="115000"/>
              </a:lnSpc>
              <a:spcBef>
                <a:spcPct val="0"/>
              </a:spcBef>
              <a:spcAft>
                <a:spcPct val="0"/>
              </a:spcAft>
              <a:buSzPts val="2800"/>
              <a:buChar char="•"/>
            </a:pPr>
            <a:r>
              <a:rPr lang="en-US"/>
              <a:t>The code below shows a class named </a:t>
            </a:r>
            <a:r>
              <a:rPr lang="en-US" i="1"/>
              <a:t>Plane</a:t>
            </a:r>
            <a:r>
              <a:rPr lang="en-US"/>
              <a:t> with attributes, </a:t>
            </a:r>
            <a:r>
              <a:rPr lang="en-US" i="1"/>
              <a:t>numEngines</a:t>
            </a:r>
            <a:r>
              <a:rPr lang="en-US"/>
              <a:t> and </a:t>
            </a:r>
            <a:r>
              <a:rPr lang="en-US" i="1"/>
              <a:t>enginesActive,</a:t>
            </a:r>
            <a:r>
              <a:rPr lang="en-US"/>
              <a:t> and method </a:t>
            </a:r>
            <a:r>
              <a:rPr lang="en-US" i="1"/>
              <a:t>startEngines</a:t>
            </a:r>
            <a:r>
              <a:rPr lang="en-US"/>
              <a:t>, in ES6 style.</a:t>
            </a:r>
            <a:endParaRPr/>
          </a:p>
        </p:txBody>
      </p:sp>
      <p:pic>
        <p:nvPicPr>
          <p:cNvPr id="875" name="Google Shape;875;g5e13b70348_0_299"/>
          <p:cNvPicPr preferRelativeResize="0"/>
          <p:nvPr/>
        </p:nvPicPr>
        <p:blipFill>
          <a:blip r:embed="rId4">
            <a:alphaModFix/>
          </a:blip>
          <a:stretch>
            <a:fillRect/>
          </a:stretch>
        </p:blipFill>
        <p:spPr>
          <a:xfrm>
            <a:off x="2552002" y="2843250"/>
            <a:ext cx="11880375" cy="6149350"/>
          </a:xfrm>
          <a:prstGeom prst="rect">
            <a:avLst/>
          </a:prstGeom>
          <a:noFill/>
          <a:ln>
            <a:noFill/>
          </a:ln>
        </p:spPr>
      </p:pic>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g5f74df13c7_0_588"/>
          <p:cNvSpPr txBox="1">
            <a:spLocks noGrp="1"/>
          </p:cNvSpPr>
          <p:nvPr>
            <p:ph type="title"/>
          </p:nvPr>
        </p:nvSpPr>
        <p:spPr>
          <a:xfrm>
            <a:off x="812800" y="436395"/>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ct val="0"/>
              </a:spcBef>
              <a:spcAft>
                <a:spcPct val="0"/>
              </a:spcAft>
              <a:buSzPts val="4400"/>
              <a:buNone/>
            </a:pPr>
            <a:r>
              <a:rPr lang="en-US"/>
              <a:t>Classes</a:t>
            </a:r>
            <a:endParaRPr/>
          </a:p>
        </p:txBody>
      </p:sp>
      <p:sp>
        <p:nvSpPr>
          <p:cNvPr id="881" name="Google Shape;881;g5f74df13c7_0_588"/>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1000"/>
              </a:spcBef>
              <a:spcAft>
                <a:spcPct val="0"/>
              </a:spcAft>
              <a:buSzPts val="2800"/>
              <a:buNone/>
            </a:pPr>
            <a:r>
              <a:rPr lang="en-US" b="1"/>
              <a:t>Problem Statement:</a:t>
            </a:r>
            <a:r>
              <a:rPr lang="en-US"/>
              <a:t> Demonstrate the use of classes in JavaScript. </a:t>
            </a:r>
            <a:endParaRPr/>
          </a:p>
        </p:txBody>
      </p:sp>
      <p:sp>
        <p:nvSpPr>
          <p:cNvPr id="882" name="Google Shape;882;g5f74df13c7_0_588"/>
          <p:cNvSpPr txBox="1"/>
          <p:nvPr/>
        </p:nvSpPr>
        <p:spPr>
          <a:xfrm>
            <a:off x="12591457" y="1765347"/>
            <a:ext cx="3484800" cy="358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ct val="0"/>
              </a:spcBef>
              <a:spcAft>
                <a:spcPct val="0"/>
              </a:spcAft>
              <a:buClr>
                <a:srgbClr val="0F547B"/>
              </a:buClr>
              <a:buSzPts val="700"/>
              <a:buFont typeface="Arial"/>
              <a:buNone/>
            </a:pPr>
            <a:r>
              <a:rPr lang="en-US" sz="2200" b="1" i="0" u="none" strike="noStrike" cap="none">
                <a:solidFill>
                  <a:srgbClr val="0F547B"/>
                </a:solidFill>
                <a:latin typeface="Open Sans"/>
                <a:ea typeface="Open Sans"/>
                <a:cs typeface="Open Sans"/>
                <a:sym typeface="Open Sans"/>
              </a:rPr>
              <a:t>Duration: 20 min.</a:t>
            </a:r>
            <a:endParaRPr sz="2200" b="1" i="0" u="none" strike="noStrike" cap="none">
              <a:solidFill>
                <a:srgbClr val="000000"/>
              </a:solidFill>
              <a:latin typeface="Open Sans"/>
              <a:ea typeface="Open Sans"/>
              <a:cs typeface="Open Sans"/>
              <a:sym typeface="Open Sans"/>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g5f74df13c7_0_594"/>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4400"/>
              <a:buNone/>
            </a:pPr>
            <a:r>
              <a:rPr lang="en-US"/>
              <a:t>Assisted Practice: Guidelines</a:t>
            </a:r>
            <a:endParaRPr/>
          </a:p>
        </p:txBody>
      </p:sp>
      <p:sp>
        <p:nvSpPr>
          <p:cNvPr id="888" name="Google Shape;888;g5f74df13c7_0_594"/>
          <p:cNvSpPr txBox="1">
            <a:spLocks noGrp="1"/>
          </p:cNvSpPr>
          <p:nvPr>
            <p:ph type="body" idx="1"/>
          </p:nvPr>
        </p:nvSpPr>
        <p:spPr>
          <a:xfrm>
            <a:off x="1901825" y="1808163"/>
            <a:ext cx="12452400" cy="5527800"/>
          </a:xfrm>
          <a:prstGeom prst="rect">
            <a:avLst/>
          </a:prstGeom>
          <a:noFill/>
          <a:ln>
            <a:noFill/>
          </a:ln>
        </p:spPr>
        <p:txBody>
          <a:bodyPr spcFirstLastPara="1" wrap="square" lIns="91425" tIns="0" rIns="91425" bIns="0" anchor="t" anchorCtr="0">
            <a:noAutofit/>
          </a:bodyPr>
          <a:lstStyle/>
          <a:p>
            <a:pPr marL="0" lvl="0" indent="0" algn="l" rtl="0">
              <a:lnSpc>
                <a:spcPct val="200000"/>
              </a:lnSpc>
              <a:spcBef>
                <a:spcPts val="1000"/>
              </a:spcBef>
              <a:spcAft>
                <a:spcPct val="0"/>
              </a:spcAft>
              <a:buNone/>
            </a:pPr>
            <a:r>
              <a:rPr lang="en-US"/>
              <a:t>Steps to implement classes:</a:t>
            </a:r>
            <a:endParaRPr/>
          </a:p>
          <a:p>
            <a:pPr marL="457200" lvl="0" indent="-419100" algn="l" rtl="0">
              <a:lnSpc>
                <a:spcPct val="200000"/>
              </a:lnSpc>
              <a:spcBef>
                <a:spcPts val="1000"/>
              </a:spcBef>
              <a:spcAft>
                <a:spcPct val="0"/>
              </a:spcAft>
              <a:buSzPts val="2200"/>
              <a:buFont typeface="Open Sans"/>
              <a:buAutoNum type="arabicPeriod"/>
            </a:pPr>
            <a:r>
              <a:rPr lang="en-US">
                <a:solidFill>
                  <a:srgbClr val="3F3F3F"/>
                </a:solidFill>
              </a:rPr>
              <a:t>Create a JavaScript </a:t>
            </a:r>
            <a:r>
              <a:rPr lang="en-US"/>
              <a:t>file </a:t>
            </a:r>
            <a:r>
              <a:rPr lang="en-US">
                <a:solidFill>
                  <a:srgbClr val="3F3F3F"/>
                </a:solidFill>
              </a:rPr>
              <a:t>in your IDE. </a:t>
            </a:r>
            <a:endParaRPr/>
          </a:p>
          <a:p>
            <a:pPr marL="457200" lvl="0" indent="-419100" algn="l" rtl="0">
              <a:lnSpc>
                <a:spcPct val="200000"/>
              </a:lnSpc>
              <a:spcBef>
                <a:spcPts val="1000"/>
              </a:spcBef>
              <a:spcAft>
                <a:spcPct val="0"/>
              </a:spcAft>
              <a:buSzPts val="2200"/>
              <a:buFont typeface="Open Sans"/>
              <a:buAutoNum type="arabicPeriod"/>
            </a:pPr>
            <a:r>
              <a:rPr lang="en-US">
                <a:solidFill>
                  <a:srgbClr val="3F3F3F"/>
                </a:solidFill>
              </a:rPr>
              <a:t>Write a program </a:t>
            </a:r>
            <a:r>
              <a:rPr lang="en-US"/>
              <a:t>that defines</a:t>
            </a:r>
            <a:r>
              <a:rPr lang="en-US">
                <a:solidFill>
                  <a:srgbClr val="3F3F3F"/>
                </a:solidFill>
              </a:rPr>
              <a:t> </a:t>
            </a:r>
            <a:r>
              <a:rPr lang="en-US"/>
              <a:t>classes </a:t>
            </a:r>
            <a:r>
              <a:rPr lang="en-US">
                <a:solidFill>
                  <a:srgbClr val="3F3F3F"/>
                </a:solidFill>
              </a:rPr>
              <a:t>in JavaScript.</a:t>
            </a:r>
            <a:endParaRPr/>
          </a:p>
          <a:p>
            <a:pPr marL="457200" lvl="0" indent="-419100" algn="l" rtl="0">
              <a:lnSpc>
                <a:spcPct val="200000"/>
              </a:lnSpc>
              <a:spcBef>
                <a:spcPts val="1000"/>
              </a:spcBef>
              <a:spcAft>
                <a:spcPct val="0"/>
              </a:spcAft>
              <a:buSzPts val="2200"/>
              <a:buFont typeface="Open Sans"/>
              <a:buAutoNum type="arabicPeriod"/>
            </a:pPr>
            <a:r>
              <a:rPr lang="en-US"/>
              <a:t>Run the code.</a:t>
            </a:r>
            <a:endParaRPr/>
          </a:p>
          <a:p>
            <a:pPr marL="0" lvl="0" indent="0" algn="l" rtl="0">
              <a:lnSpc>
                <a:spcPct val="200000"/>
              </a:lnSpc>
              <a:spcBef>
                <a:spcPts val="1000"/>
              </a:spcBef>
              <a:spcAft>
                <a:spcPct val="0"/>
              </a:spcAft>
              <a:buNone/>
            </a:pPr>
            <a:endParaRPr/>
          </a:p>
        </p:txBody>
      </p:sp>
      <p:pic>
        <p:nvPicPr>
          <p:cNvPr id="889" name="Google Shape;889;g5f74df13c7_0_594"/>
          <p:cNvPicPr preferRelativeResize="0"/>
          <p:nvPr/>
        </p:nvPicPr>
        <p:blipFill>
          <a:blip r:embed="rId3">
            <a:alphaModFix/>
          </a:blip>
          <a:stretch>
            <a:fillRect/>
          </a:stretch>
        </p:blipFill>
        <p:spPr>
          <a:xfrm>
            <a:off x="4151775" y="760650"/>
            <a:ext cx="8097274" cy="365750"/>
          </a:xfrm>
          <a:prstGeom prst="rect">
            <a:avLst/>
          </a:prstGeom>
          <a:noFill/>
          <a:ln>
            <a:noFill/>
          </a:ln>
        </p:spPr>
      </p:pic>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g5e13b70348_0_277"/>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1100"/>
              <a:buNone/>
            </a:pPr>
            <a:r>
              <a:rPr lang="en-US"/>
              <a:t>Classes: Static Methods</a:t>
            </a:r>
            <a:endParaRPr/>
          </a:p>
        </p:txBody>
      </p:sp>
      <p:pic>
        <p:nvPicPr>
          <p:cNvPr id="895" name="Google Shape;895;g5e13b70348_0_277"/>
          <p:cNvPicPr preferRelativeResize="0"/>
          <p:nvPr/>
        </p:nvPicPr>
        <p:blipFill>
          <a:blip r:embed="rId3">
            <a:alphaModFix/>
          </a:blip>
          <a:stretch>
            <a:fillRect/>
          </a:stretch>
        </p:blipFill>
        <p:spPr>
          <a:xfrm>
            <a:off x="5264225" y="760650"/>
            <a:ext cx="5895891" cy="365750"/>
          </a:xfrm>
          <a:prstGeom prst="rect">
            <a:avLst/>
          </a:prstGeom>
          <a:noFill/>
          <a:ln>
            <a:noFill/>
          </a:ln>
        </p:spPr>
      </p:pic>
      <p:sp>
        <p:nvSpPr>
          <p:cNvPr id="896" name="Google Shape;896;g5e13b70348_0_277"/>
          <p:cNvSpPr txBox="1">
            <a:spLocks noGrp="1"/>
          </p:cNvSpPr>
          <p:nvPr>
            <p:ph type="body" idx="1"/>
          </p:nvPr>
        </p:nvSpPr>
        <p:spPr>
          <a:xfrm>
            <a:off x="1568975" y="1132075"/>
            <a:ext cx="14512500" cy="2195700"/>
          </a:xfrm>
          <a:prstGeom prst="rect">
            <a:avLst/>
          </a:prstGeom>
          <a:noFill/>
          <a:ln>
            <a:noFill/>
          </a:ln>
        </p:spPr>
        <p:txBody>
          <a:bodyPr spcFirstLastPara="1" wrap="square" lIns="91425" tIns="0" rIns="91425" bIns="0" anchor="t" anchorCtr="0">
            <a:noAutofit/>
          </a:bodyPr>
          <a:lstStyle/>
          <a:p>
            <a:pPr marL="457200" lvl="0" indent="-406400" algn="l" rtl="0">
              <a:lnSpc>
                <a:spcPct val="115000"/>
              </a:lnSpc>
              <a:spcBef>
                <a:spcPts val="1000"/>
              </a:spcBef>
              <a:spcAft>
                <a:spcPct val="0"/>
              </a:spcAft>
              <a:buSzPts val="2800"/>
              <a:buChar char="●"/>
            </a:pPr>
            <a:r>
              <a:rPr lang="en-US"/>
              <a:t>The </a:t>
            </a:r>
            <a:r>
              <a:rPr lang="en-US" i="1"/>
              <a:t>static</a:t>
            </a:r>
            <a:r>
              <a:rPr lang="en-US"/>
              <a:t> keyword defines a static method for a class.</a:t>
            </a:r>
            <a:endParaRPr/>
          </a:p>
          <a:p>
            <a:pPr marL="457200" lvl="0" indent="-406400" algn="l" rtl="0">
              <a:lnSpc>
                <a:spcPct val="115000"/>
              </a:lnSpc>
              <a:spcBef>
                <a:spcPct val="0"/>
              </a:spcBef>
              <a:spcAft>
                <a:spcPct val="0"/>
              </a:spcAft>
              <a:buSzPts val="2800"/>
              <a:buChar char="●"/>
            </a:pPr>
            <a:r>
              <a:rPr lang="en-US"/>
              <a:t>The method name is prefixed with the keyword, </a:t>
            </a:r>
            <a:r>
              <a:rPr lang="en-US" i="1"/>
              <a:t>static,</a:t>
            </a:r>
            <a:r>
              <a:rPr lang="en-US"/>
              <a:t> to define a static method.</a:t>
            </a:r>
            <a:endParaRPr/>
          </a:p>
          <a:p>
            <a:pPr marL="457200" lvl="0" indent="-406400" algn="l" rtl="0">
              <a:lnSpc>
                <a:spcPct val="115000"/>
              </a:lnSpc>
              <a:spcBef>
                <a:spcPct val="0"/>
              </a:spcBef>
              <a:spcAft>
                <a:spcPct val="0"/>
              </a:spcAft>
              <a:buSzPts val="2800"/>
              <a:buChar char="●"/>
            </a:pPr>
            <a:r>
              <a:rPr lang="en-US"/>
              <a:t>Static methods are called without instantiating their class and cannot be called through class instance.</a:t>
            </a:r>
            <a:endParaRPr/>
          </a:p>
          <a:p>
            <a:pPr marL="457200" lvl="0" indent="-406400" algn="l" rtl="0">
              <a:lnSpc>
                <a:spcPct val="115000"/>
              </a:lnSpc>
              <a:spcBef>
                <a:spcPct val="0"/>
              </a:spcBef>
              <a:spcAft>
                <a:spcPct val="0"/>
              </a:spcAft>
              <a:buSzPts val="2800"/>
              <a:buChar char="●"/>
            </a:pPr>
            <a:r>
              <a:rPr lang="en-US"/>
              <a:t>The code below shows a static method </a:t>
            </a:r>
            <a:r>
              <a:rPr lang="en-US" i="1"/>
              <a:t>badWeather</a:t>
            </a:r>
            <a:r>
              <a:rPr lang="en-US"/>
              <a:t> being added to the class</a:t>
            </a:r>
            <a:r>
              <a:rPr lang="en-US" i="1"/>
              <a:t> Plane</a:t>
            </a:r>
            <a:r>
              <a:rPr lang="en-US"/>
              <a:t>.</a:t>
            </a:r>
            <a:endParaRPr/>
          </a:p>
          <a:p>
            <a:pPr marL="0" lvl="0" indent="0" algn="l" rtl="0">
              <a:lnSpc>
                <a:spcPct val="115000"/>
              </a:lnSpc>
              <a:spcBef>
                <a:spcPts val="1000"/>
              </a:spcBef>
              <a:spcAft>
                <a:spcPct val="0"/>
              </a:spcAft>
              <a:buNone/>
            </a:pPr>
            <a:endParaRPr/>
          </a:p>
        </p:txBody>
      </p:sp>
      <p:pic>
        <p:nvPicPr>
          <p:cNvPr id="897" name="Google Shape;897;g5e13b70348_0_277"/>
          <p:cNvPicPr preferRelativeResize="0"/>
          <p:nvPr/>
        </p:nvPicPr>
        <p:blipFill>
          <a:blip r:embed="rId4">
            <a:alphaModFix/>
          </a:blip>
          <a:stretch>
            <a:fillRect/>
          </a:stretch>
        </p:blipFill>
        <p:spPr>
          <a:xfrm>
            <a:off x="3253936" y="3327775"/>
            <a:ext cx="10860489" cy="5663825"/>
          </a:xfrm>
          <a:prstGeom prst="rect">
            <a:avLst/>
          </a:prstGeom>
          <a:noFill/>
          <a:ln>
            <a:noFill/>
          </a:ln>
        </p:spPr>
      </p:pic>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g5f74df13c7_0_600"/>
          <p:cNvSpPr txBox="1">
            <a:spLocks noGrp="1"/>
          </p:cNvSpPr>
          <p:nvPr>
            <p:ph type="title"/>
          </p:nvPr>
        </p:nvSpPr>
        <p:spPr>
          <a:xfrm>
            <a:off x="812800" y="436395"/>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ct val="0"/>
              </a:spcBef>
              <a:spcAft>
                <a:spcPct val="0"/>
              </a:spcAft>
              <a:buSzPts val="4400"/>
              <a:buNone/>
            </a:pPr>
            <a:r>
              <a:rPr lang="en-US"/>
              <a:t>Static Methods</a:t>
            </a:r>
            <a:endParaRPr/>
          </a:p>
        </p:txBody>
      </p:sp>
      <p:sp>
        <p:nvSpPr>
          <p:cNvPr id="903" name="Google Shape;903;g5f74df13c7_0_600"/>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1000"/>
              </a:spcBef>
              <a:spcAft>
                <a:spcPct val="0"/>
              </a:spcAft>
              <a:buSzPts val="2800"/>
              <a:buNone/>
            </a:pPr>
            <a:r>
              <a:rPr lang="en-US" b="1"/>
              <a:t>Problem Statement:</a:t>
            </a:r>
            <a:r>
              <a:rPr lang="en-US"/>
              <a:t> Demonstrate the use of static methods in JavaScript. </a:t>
            </a:r>
            <a:endParaRPr/>
          </a:p>
        </p:txBody>
      </p:sp>
      <p:sp>
        <p:nvSpPr>
          <p:cNvPr id="904" name="Google Shape;904;g5f74df13c7_0_600"/>
          <p:cNvSpPr txBox="1"/>
          <p:nvPr/>
        </p:nvSpPr>
        <p:spPr>
          <a:xfrm>
            <a:off x="12591457" y="1765347"/>
            <a:ext cx="3484800" cy="358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ct val="0"/>
              </a:spcBef>
              <a:spcAft>
                <a:spcPct val="0"/>
              </a:spcAft>
              <a:buClr>
                <a:srgbClr val="0F547B"/>
              </a:buClr>
              <a:buSzPts val="700"/>
              <a:buFont typeface="Arial"/>
              <a:buNone/>
            </a:pPr>
            <a:r>
              <a:rPr lang="en-US" sz="2200" b="1" i="0" u="none" strike="noStrike" cap="none">
                <a:solidFill>
                  <a:srgbClr val="0F547B"/>
                </a:solidFill>
                <a:latin typeface="Open Sans"/>
                <a:ea typeface="Open Sans"/>
                <a:cs typeface="Open Sans"/>
                <a:sym typeface="Open Sans"/>
              </a:rPr>
              <a:t>Duration: 20 min.</a:t>
            </a:r>
            <a:endParaRPr sz="2200" b="1" i="0" u="none" strike="noStrike" cap="none">
              <a:solidFill>
                <a:srgbClr val="000000"/>
              </a:solidFill>
              <a:latin typeface="Open Sans"/>
              <a:ea typeface="Open Sans"/>
              <a:cs typeface="Open Sans"/>
              <a:sym typeface="Open Sans"/>
            </a:endParaRP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g5f74df13c7_0_606"/>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4400"/>
              <a:buNone/>
            </a:pPr>
            <a:r>
              <a:rPr lang="en-US"/>
              <a:t>Assisted Practice: Guidelines</a:t>
            </a:r>
            <a:endParaRPr/>
          </a:p>
        </p:txBody>
      </p:sp>
      <p:sp>
        <p:nvSpPr>
          <p:cNvPr id="910" name="Google Shape;910;g5f74df13c7_0_606"/>
          <p:cNvSpPr txBox="1">
            <a:spLocks noGrp="1"/>
          </p:cNvSpPr>
          <p:nvPr>
            <p:ph type="body" idx="1"/>
          </p:nvPr>
        </p:nvSpPr>
        <p:spPr>
          <a:xfrm>
            <a:off x="1901825" y="1808163"/>
            <a:ext cx="12452400" cy="5527800"/>
          </a:xfrm>
          <a:prstGeom prst="rect">
            <a:avLst/>
          </a:prstGeom>
          <a:noFill/>
          <a:ln>
            <a:noFill/>
          </a:ln>
        </p:spPr>
        <p:txBody>
          <a:bodyPr spcFirstLastPara="1" wrap="square" lIns="91425" tIns="0" rIns="91425" bIns="0" anchor="t" anchorCtr="0">
            <a:noAutofit/>
          </a:bodyPr>
          <a:lstStyle/>
          <a:p>
            <a:pPr marL="0" lvl="0" indent="0" algn="l" rtl="0">
              <a:lnSpc>
                <a:spcPct val="200000"/>
              </a:lnSpc>
              <a:spcBef>
                <a:spcPts val="1000"/>
              </a:spcBef>
              <a:spcAft>
                <a:spcPct val="0"/>
              </a:spcAft>
              <a:buNone/>
            </a:pPr>
            <a:r>
              <a:rPr lang="en-US"/>
              <a:t>Steps to demonstrate static methods:</a:t>
            </a:r>
            <a:endParaRPr/>
          </a:p>
          <a:p>
            <a:pPr marL="457200" lvl="0" indent="-419100" algn="l" rtl="0">
              <a:lnSpc>
                <a:spcPct val="200000"/>
              </a:lnSpc>
              <a:spcBef>
                <a:spcPts val="1000"/>
              </a:spcBef>
              <a:spcAft>
                <a:spcPct val="0"/>
              </a:spcAft>
              <a:buSzPts val="2200"/>
              <a:buFont typeface="Open Sans"/>
              <a:buAutoNum type="arabicPeriod"/>
            </a:pPr>
            <a:r>
              <a:rPr lang="en-US">
                <a:solidFill>
                  <a:srgbClr val="3F3F3F"/>
                </a:solidFill>
              </a:rPr>
              <a:t>Create a JavaScript </a:t>
            </a:r>
            <a:r>
              <a:rPr lang="en-US"/>
              <a:t>file </a:t>
            </a:r>
            <a:r>
              <a:rPr lang="en-US">
                <a:solidFill>
                  <a:srgbClr val="3F3F3F"/>
                </a:solidFill>
              </a:rPr>
              <a:t>in your IDE. </a:t>
            </a:r>
            <a:endParaRPr/>
          </a:p>
          <a:p>
            <a:pPr marL="457200" lvl="0" indent="-419100" algn="l" rtl="0">
              <a:lnSpc>
                <a:spcPct val="200000"/>
              </a:lnSpc>
              <a:spcBef>
                <a:spcPts val="1000"/>
              </a:spcBef>
              <a:spcAft>
                <a:spcPct val="0"/>
              </a:spcAft>
              <a:buSzPts val="2200"/>
              <a:buFont typeface="Open Sans"/>
              <a:buAutoNum type="arabicPeriod"/>
            </a:pPr>
            <a:r>
              <a:rPr lang="en-US">
                <a:solidFill>
                  <a:srgbClr val="3F3F3F"/>
                </a:solidFill>
              </a:rPr>
              <a:t>Write a program </a:t>
            </a:r>
            <a:r>
              <a:rPr lang="en-US"/>
              <a:t>that defines static methods in a class and invokes them with a class object.</a:t>
            </a:r>
            <a:endParaRPr/>
          </a:p>
          <a:p>
            <a:pPr marL="457200" lvl="0" indent="-419100" algn="l" rtl="0">
              <a:lnSpc>
                <a:spcPct val="200000"/>
              </a:lnSpc>
              <a:spcBef>
                <a:spcPts val="1000"/>
              </a:spcBef>
              <a:spcAft>
                <a:spcPct val="0"/>
              </a:spcAft>
              <a:buSzPts val="2200"/>
              <a:buFont typeface="Open Sans"/>
              <a:buAutoNum type="arabicPeriod"/>
            </a:pPr>
            <a:r>
              <a:rPr lang="en-US"/>
              <a:t>Run the code.</a:t>
            </a:r>
            <a:endParaRPr/>
          </a:p>
          <a:p>
            <a:pPr marL="0" lvl="0" indent="0" algn="l" rtl="0">
              <a:lnSpc>
                <a:spcPct val="200000"/>
              </a:lnSpc>
              <a:spcBef>
                <a:spcPts val="1000"/>
              </a:spcBef>
              <a:spcAft>
                <a:spcPct val="0"/>
              </a:spcAft>
              <a:buNone/>
            </a:pPr>
            <a:endParaRPr/>
          </a:p>
        </p:txBody>
      </p:sp>
      <p:pic>
        <p:nvPicPr>
          <p:cNvPr id="911" name="Google Shape;911;g5f74df13c7_0_606"/>
          <p:cNvPicPr preferRelativeResize="0"/>
          <p:nvPr/>
        </p:nvPicPr>
        <p:blipFill>
          <a:blip r:embed="rId3">
            <a:alphaModFix/>
          </a:blip>
          <a:stretch>
            <a:fillRect/>
          </a:stretch>
        </p:blipFill>
        <p:spPr>
          <a:xfrm>
            <a:off x="4151775" y="760650"/>
            <a:ext cx="8097274" cy="365750"/>
          </a:xfrm>
          <a:prstGeom prst="rect">
            <a:avLst/>
          </a:prstGeom>
          <a:noFill/>
          <a:ln>
            <a:noFill/>
          </a:ln>
        </p:spPr>
      </p:pic>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g5e13b70348_0_330"/>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1100"/>
              <a:buNone/>
            </a:pPr>
            <a:r>
              <a:rPr lang="en-US"/>
              <a:t>Classes: Inheritance</a:t>
            </a:r>
            <a:endParaRPr/>
          </a:p>
        </p:txBody>
      </p:sp>
      <p:pic>
        <p:nvPicPr>
          <p:cNvPr id="917" name="Google Shape;917;g5e13b70348_0_330"/>
          <p:cNvPicPr preferRelativeResize="0"/>
          <p:nvPr/>
        </p:nvPicPr>
        <p:blipFill>
          <a:blip r:embed="rId3">
            <a:alphaModFix/>
          </a:blip>
          <a:stretch>
            <a:fillRect/>
          </a:stretch>
        </p:blipFill>
        <p:spPr>
          <a:xfrm>
            <a:off x="5703075" y="760650"/>
            <a:ext cx="5023676" cy="365750"/>
          </a:xfrm>
          <a:prstGeom prst="rect">
            <a:avLst/>
          </a:prstGeom>
          <a:noFill/>
          <a:ln>
            <a:noFill/>
          </a:ln>
        </p:spPr>
      </p:pic>
      <p:sp>
        <p:nvSpPr>
          <p:cNvPr id="918" name="Google Shape;918;g5e13b70348_0_330"/>
          <p:cNvSpPr txBox="1">
            <a:spLocks noGrp="1"/>
          </p:cNvSpPr>
          <p:nvPr>
            <p:ph type="body" idx="1"/>
          </p:nvPr>
        </p:nvSpPr>
        <p:spPr>
          <a:xfrm>
            <a:off x="1568975" y="1132075"/>
            <a:ext cx="13869600" cy="687300"/>
          </a:xfrm>
          <a:prstGeom prst="rect">
            <a:avLst/>
          </a:prstGeom>
          <a:noFill/>
          <a:ln>
            <a:noFill/>
          </a:ln>
        </p:spPr>
        <p:txBody>
          <a:bodyPr spcFirstLastPara="1" wrap="square" lIns="91425" tIns="0" rIns="91425" bIns="0" anchor="t" anchorCtr="0">
            <a:noAutofit/>
          </a:bodyPr>
          <a:lstStyle/>
          <a:p>
            <a:pPr marL="457200" lvl="0" indent="-406400" algn="l" rtl="0">
              <a:lnSpc>
                <a:spcPct val="100000"/>
              </a:lnSpc>
              <a:spcBef>
                <a:spcPts val="1000"/>
              </a:spcBef>
              <a:spcAft>
                <a:spcPct val="0"/>
              </a:spcAft>
              <a:buSzPts val="2800"/>
              <a:buChar char="•"/>
            </a:pPr>
            <a:r>
              <a:rPr lang="en-US"/>
              <a:t> The </a:t>
            </a:r>
            <a:r>
              <a:rPr lang="en-US" i="1"/>
              <a:t>extends</a:t>
            </a:r>
            <a:r>
              <a:rPr lang="en-US"/>
              <a:t> keyword offers subclassing functionality.</a:t>
            </a:r>
            <a:endParaRPr/>
          </a:p>
          <a:p>
            <a:pPr marL="457200" lvl="0" indent="-406400" algn="l" rtl="0">
              <a:lnSpc>
                <a:spcPct val="100000"/>
              </a:lnSpc>
              <a:spcBef>
                <a:spcPct val="0"/>
              </a:spcBef>
              <a:spcAft>
                <a:spcPct val="0"/>
              </a:spcAft>
              <a:buSzPts val="2800"/>
              <a:buChar char="•"/>
            </a:pPr>
            <a:r>
              <a:rPr lang="en-US"/>
              <a:t> Subclassing has less setup code and provides a clean syntax.</a:t>
            </a:r>
            <a:endParaRPr/>
          </a:p>
          <a:p>
            <a:pPr marL="457200" lvl="0" indent="-406400" algn="l" rtl="0">
              <a:lnSpc>
                <a:spcPct val="100000"/>
              </a:lnSpc>
              <a:spcBef>
                <a:spcPct val="0"/>
              </a:spcBef>
              <a:spcAft>
                <a:spcPct val="0"/>
              </a:spcAft>
              <a:buSzPts val="2800"/>
              <a:buChar char="•"/>
            </a:pPr>
            <a:r>
              <a:rPr lang="en-US"/>
              <a:t>In the code below, classes </a:t>
            </a:r>
            <a:r>
              <a:rPr lang="en-US" i="1"/>
              <a:t>Dog</a:t>
            </a:r>
            <a:r>
              <a:rPr lang="en-US"/>
              <a:t> and </a:t>
            </a:r>
            <a:r>
              <a:rPr lang="en-US" i="1"/>
              <a:t>Lion</a:t>
            </a:r>
            <a:r>
              <a:rPr lang="en-US"/>
              <a:t> are inherited from the superclass </a:t>
            </a:r>
            <a:r>
              <a:rPr lang="en-US" i="1"/>
              <a:t>Animal</a:t>
            </a:r>
            <a:r>
              <a:rPr lang="en-US"/>
              <a:t>.</a:t>
            </a:r>
            <a:endParaRPr/>
          </a:p>
        </p:txBody>
      </p:sp>
      <p:pic>
        <p:nvPicPr>
          <p:cNvPr id="919" name="Google Shape;919;g5e13b70348_0_330"/>
          <p:cNvPicPr preferRelativeResize="0"/>
          <p:nvPr/>
        </p:nvPicPr>
        <p:blipFill>
          <a:blip r:embed="rId4">
            <a:alphaModFix/>
          </a:blip>
          <a:stretch>
            <a:fillRect/>
          </a:stretch>
        </p:blipFill>
        <p:spPr>
          <a:xfrm>
            <a:off x="2061025" y="2780400"/>
            <a:ext cx="11093124" cy="6287401"/>
          </a:xfrm>
          <a:prstGeom prst="rect">
            <a:avLst/>
          </a:prstGeom>
          <a:noFill/>
          <a:ln>
            <a:noFill/>
          </a:ln>
        </p:spPr>
      </p:pic>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g5f74df13c7_0_612"/>
          <p:cNvSpPr txBox="1">
            <a:spLocks noGrp="1"/>
          </p:cNvSpPr>
          <p:nvPr>
            <p:ph type="title"/>
          </p:nvPr>
        </p:nvSpPr>
        <p:spPr>
          <a:xfrm>
            <a:off x="812800" y="436395"/>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ct val="0"/>
              </a:spcBef>
              <a:spcAft>
                <a:spcPct val="0"/>
              </a:spcAft>
              <a:buSzPts val="4400"/>
              <a:buNone/>
            </a:pPr>
            <a:r>
              <a:rPr lang="en-US"/>
              <a:t>Inheritance</a:t>
            </a:r>
            <a:endParaRPr/>
          </a:p>
        </p:txBody>
      </p:sp>
      <p:sp>
        <p:nvSpPr>
          <p:cNvPr id="925" name="Google Shape;925;g5f74df13c7_0_612"/>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1000"/>
              </a:spcBef>
              <a:spcAft>
                <a:spcPct val="0"/>
              </a:spcAft>
              <a:buSzPts val="2800"/>
              <a:buNone/>
            </a:pPr>
            <a:r>
              <a:rPr lang="en-US" b="1"/>
              <a:t>Problem Statement:</a:t>
            </a:r>
            <a:r>
              <a:rPr lang="en-US"/>
              <a:t> Demonstrate the implementation of inheritance in JavaScript. </a:t>
            </a:r>
            <a:endParaRPr/>
          </a:p>
        </p:txBody>
      </p:sp>
      <p:sp>
        <p:nvSpPr>
          <p:cNvPr id="926" name="Google Shape;926;g5f74df13c7_0_612"/>
          <p:cNvSpPr txBox="1"/>
          <p:nvPr/>
        </p:nvSpPr>
        <p:spPr>
          <a:xfrm>
            <a:off x="12591457" y="1765347"/>
            <a:ext cx="3484800" cy="358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ct val="0"/>
              </a:spcBef>
              <a:spcAft>
                <a:spcPct val="0"/>
              </a:spcAft>
              <a:buClr>
                <a:srgbClr val="0F547B"/>
              </a:buClr>
              <a:buSzPts val="700"/>
              <a:buFont typeface="Arial"/>
              <a:buNone/>
            </a:pPr>
            <a:r>
              <a:rPr lang="en-US" sz="2200" b="1" i="0" u="none" strike="noStrike" cap="none">
                <a:solidFill>
                  <a:srgbClr val="0F547B"/>
                </a:solidFill>
                <a:latin typeface="Open Sans"/>
                <a:ea typeface="Open Sans"/>
                <a:cs typeface="Open Sans"/>
                <a:sym typeface="Open Sans"/>
              </a:rPr>
              <a:t>Duration: 20 min.</a:t>
            </a:r>
            <a:endParaRPr sz="2200" b="1" i="0" u="none" strike="noStrike" cap="none">
              <a:solidFill>
                <a:srgbClr val="000000"/>
              </a:solidFill>
              <a:latin typeface="Open Sans"/>
              <a:ea typeface="Open Sans"/>
              <a:cs typeface="Open Sans"/>
              <a:sym typeface="Open Sans"/>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g5e1303af11_0_26"/>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5486400" lvl="0" indent="457200" algn="l" rtl="0">
              <a:lnSpc>
                <a:spcPct val="90000"/>
              </a:lnSpc>
              <a:spcBef>
                <a:spcPct val="0"/>
              </a:spcBef>
              <a:spcAft>
                <a:spcPct val="0"/>
              </a:spcAft>
              <a:buSzPts val="4400"/>
              <a:buNone/>
            </a:pPr>
            <a:r>
              <a:rPr lang="en-US"/>
              <a:t>Understanding Redux</a:t>
            </a:r>
            <a:endParaRPr/>
          </a:p>
        </p:txBody>
      </p:sp>
      <p:sp>
        <p:nvSpPr>
          <p:cNvPr id="419" name="Google Shape;419;g5e1303af11_0_26"/>
          <p:cNvSpPr txBox="1">
            <a:spLocks noGrp="1"/>
          </p:cNvSpPr>
          <p:nvPr>
            <p:ph type="body" idx="1"/>
          </p:nvPr>
        </p:nvSpPr>
        <p:spPr>
          <a:xfrm>
            <a:off x="1902091" y="1808291"/>
            <a:ext cx="12451800" cy="5527500"/>
          </a:xfrm>
          <a:prstGeom prst="rect">
            <a:avLst/>
          </a:prstGeom>
          <a:noFill/>
          <a:ln>
            <a:noFill/>
          </a:ln>
        </p:spPr>
        <p:txBody>
          <a:bodyPr spcFirstLastPara="1" wrap="square" lIns="91425" tIns="0" rIns="91425" bIns="0" anchor="t" anchorCtr="0">
            <a:noAutofit/>
          </a:bodyPr>
          <a:lstStyle/>
          <a:p>
            <a:pPr marL="457200" lvl="0" indent="-406400" algn="l" rtl="0">
              <a:lnSpc>
                <a:spcPct val="115000"/>
              </a:lnSpc>
              <a:spcBef>
                <a:spcPts val="1000"/>
              </a:spcBef>
              <a:spcAft>
                <a:spcPct val="0"/>
              </a:spcAft>
              <a:buSzPts val="2800"/>
              <a:buChar char="•"/>
            </a:pPr>
            <a:r>
              <a:rPr lang="en-US"/>
              <a:t>Redux is a JavaScript library used to manage an application’s front-end state. </a:t>
            </a:r>
            <a:endParaRPr/>
          </a:p>
          <a:p>
            <a:pPr marL="457200" lvl="0" indent="-406400" algn="l" rtl="0">
              <a:lnSpc>
                <a:spcPct val="115000"/>
              </a:lnSpc>
              <a:spcBef>
                <a:spcPct val="0"/>
              </a:spcBef>
              <a:spcAft>
                <a:spcPct val="0"/>
              </a:spcAft>
              <a:buSzPts val="2800"/>
              <a:buChar char="•"/>
            </a:pPr>
            <a:r>
              <a:rPr lang="en-US"/>
              <a:t>Proper state management is required to manage complex single-page apps. </a:t>
            </a:r>
            <a:endParaRPr/>
          </a:p>
          <a:p>
            <a:pPr marL="457200" lvl="0" indent="-406400" algn="l" rtl="0">
              <a:lnSpc>
                <a:spcPct val="115000"/>
              </a:lnSpc>
              <a:spcBef>
                <a:spcPct val="0"/>
              </a:spcBef>
              <a:spcAft>
                <a:spcPct val="0"/>
              </a:spcAft>
              <a:buSzPts val="2800"/>
              <a:buChar char="•"/>
            </a:pPr>
            <a:r>
              <a:rPr lang="en-US"/>
              <a:t>Redux is most useful when your app involves shared state. </a:t>
            </a:r>
            <a:endParaRPr/>
          </a:p>
          <a:p>
            <a:pPr marL="457200" lvl="0" indent="-406400" algn="l" rtl="0">
              <a:lnSpc>
                <a:spcPct val="115000"/>
              </a:lnSpc>
              <a:spcBef>
                <a:spcPct val="0"/>
              </a:spcBef>
              <a:spcAft>
                <a:spcPct val="0"/>
              </a:spcAft>
              <a:buSzPts val="2800"/>
              <a:buChar char="•"/>
            </a:pPr>
            <a:r>
              <a:rPr lang="en-US"/>
              <a:t>It enables two or more components to share the same piece of application state. </a:t>
            </a:r>
            <a:endParaRPr/>
          </a:p>
          <a:p>
            <a:pPr marL="457200" lvl="0" indent="-406400" algn="l" rtl="0">
              <a:lnSpc>
                <a:spcPct val="115000"/>
              </a:lnSpc>
              <a:spcBef>
                <a:spcPct val="0"/>
              </a:spcBef>
              <a:spcAft>
                <a:spcPct val="0"/>
              </a:spcAft>
              <a:buSzPts val="2800"/>
              <a:buChar char="•"/>
            </a:pPr>
            <a:r>
              <a:rPr lang="en-US"/>
              <a:t>Redux provides an organized way to store data and also gives us the ability to quickly obtain that data anywhere within the app.</a:t>
            </a:r>
            <a:endParaRPr/>
          </a:p>
          <a:p>
            <a:pPr marL="0" lvl="0" indent="0" algn="l" rtl="0">
              <a:lnSpc>
                <a:spcPct val="115000"/>
              </a:lnSpc>
              <a:spcBef>
                <a:spcPts val="1000"/>
              </a:spcBef>
              <a:spcAft>
                <a:spcPct val="0"/>
              </a:spcAft>
              <a:buNone/>
            </a:pPr>
            <a:endParaRPr/>
          </a:p>
        </p:txBody>
      </p:sp>
      <p:pic>
        <p:nvPicPr>
          <p:cNvPr id="420" name="Google Shape;420;g5e1303af11_0_26"/>
          <p:cNvPicPr preferRelativeResize="0"/>
          <p:nvPr/>
        </p:nvPicPr>
        <p:blipFill>
          <a:blip r:embed="rId3">
            <a:alphaModFix/>
          </a:blip>
          <a:stretch>
            <a:fillRect/>
          </a:stretch>
        </p:blipFill>
        <p:spPr>
          <a:xfrm>
            <a:off x="5420300" y="515300"/>
            <a:ext cx="5199951" cy="687300"/>
          </a:xfrm>
          <a:prstGeom prst="rect">
            <a:avLst/>
          </a:prstGeom>
          <a:noFill/>
          <a:ln>
            <a:noFill/>
          </a:ln>
        </p:spPr>
      </p:pic>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g5f74df13c7_0_618"/>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4400"/>
              <a:buNone/>
            </a:pPr>
            <a:r>
              <a:rPr lang="en-US"/>
              <a:t>Assisted Practice: Guidelines</a:t>
            </a:r>
            <a:endParaRPr/>
          </a:p>
        </p:txBody>
      </p:sp>
      <p:sp>
        <p:nvSpPr>
          <p:cNvPr id="932" name="Google Shape;932;g5f74df13c7_0_618"/>
          <p:cNvSpPr txBox="1">
            <a:spLocks noGrp="1"/>
          </p:cNvSpPr>
          <p:nvPr>
            <p:ph type="body" idx="1"/>
          </p:nvPr>
        </p:nvSpPr>
        <p:spPr>
          <a:xfrm>
            <a:off x="1901825" y="1808163"/>
            <a:ext cx="12452400" cy="5527800"/>
          </a:xfrm>
          <a:prstGeom prst="rect">
            <a:avLst/>
          </a:prstGeom>
          <a:noFill/>
          <a:ln>
            <a:noFill/>
          </a:ln>
        </p:spPr>
        <p:txBody>
          <a:bodyPr spcFirstLastPara="1" wrap="square" lIns="91425" tIns="0" rIns="91425" bIns="0" anchor="t" anchorCtr="0">
            <a:noAutofit/>
          </a:bodyPr>
          <a:lstStyle/>
          <a:p>
            <a:pPr marL="0" lvl="0" indent="0" algn="l" rtl="0">
              <a:lnSpc>
                <a:spcPct val="200000"/>
              </a:lnSpc>
              <a:spcBef>
                <a:spcPts val="1000"/>
              </a:spcBef>
              <a:spcAft>
                <a:spcPct val="0"/>
              </a:spcAft>
              <a:buNone/>
            </a:pPr>
            <a:r>
              <a:rPr lang="en-US"/>
              <a:t>Steps to demonstrate inheritance:</a:t>
            </a:r>
            <a:endParaRPr/>
          </a:p>
          <a:p>
            <a:pPr marL="457200" lvl="0" indent="-419100" algn="l" rtl="0">
              <a:lnSpc>
                <a:spcPct val="200000"/>
              </a:lnSpc>
              <a:spcBef>
                <a:spcPts val="1000"/>
              </a:spcBef>
              <a:spcAft>
                <a:spcPct val="0"/>
              </a:spcAft>
              <a:buSzPts val="2200"/>
              <a:buFont typeface="Open Sans"/>
              <a:buAutoNum type="arabicPeriod"/>
            </a:pPr>
            <a:r>
              <a:rPr lang="en-US">
                <a:solidFill>
                  <a:srgbClr val="3F3F3F"/>
                </a:solidFill>
              </a:rPr>
              <a:t>Create a JavaScript </a:t>
            </a:r>
            <a:r>
              <a:rPr lang="en-US"/>
              <a:t>file </a:t>
            </a:r>
            <a:r>
              <a:rPr lang="en-US">
                <a:solidFill>
                  <a:srgbClr val="3F3F3F"/>
                </a:solidFill>
              </a:rPr>
              <a:t>in your IDE. </a:t>
            </a:r>
            <a:endParaRPr/>
          </a:p>
          <a:p>
            <a:pPr marL="457200" lvl="0" indent="-419100" algn="l" rtl="0">
              <a:lnSpc>
                <a:spcPct val="200000"/>
              </a:lnSpc>
              <a:spcBef>
                <a:spcPts val="1000"/>
              </a:spcBef>
              <a:spcAft>
                <a:spcPct val="0"/>
              </a:spcAft>
              <a:buSzPts val="2200"/>
              <a:buFont typeface="Open Sans"/>
              <a:buAutoNum type="arabicPeriod"/>
            </a:pPr>
            <a:r>
              <a:rPr lang="en-US">
                <a:solidFill>
                  <a:srgbClr val="3F3F3F"/>
                </a:solidFill>
              </a:rPr>
              <a:t>Write a program </a:t>
            </a:r>
            <a:r>
              <a:rPr lang="en-US"/>
              <a:t>that uses classes inherited from a parent class</a:t>
            </a:r>
            <a:r>
              <a:rPr lang="en-US">
                <a:solidFill>
                  <a:srgbClr val="3F3F3F"/>
                </a:solidFill>
              </a:rPr>
              <a:t>.</a:t>
            </a:r>
            <a:endParaRPr/>
          </a:p>
          <a:p>
            <a:pPr marL="457200" lvl="0" indent="-419100" algn="l" rtl="0">
              <a:lnSpc>
                <a:spcPct val="200000"/>
              </a:lnSpc>
              <a:spcBef>
                <a:spcPts val="1000"/>
              </a:spcBef>
              <a:spcAft>
                <a:spcPct val="0"/>
              </a:spcAft>
              <a:buSzPts val="2200"/>
              <a:buFont typeface="Open Sans"/>
              <a:buAutoNum type="arabicPeriod"/>
            </a:pPr>
            <a:r>
              <a:rPr lang="en-US"/>
              <a:t>Run the code.</a:t>
            </a:r>
            <a:endParaRPr/>
          </a:p>
          <a:p>
            <a:pPr marL="0" lvl="0" indent="0" algn="l" rtl="0">
              <a:lnSpc>
                <a:spcPct val="200000"/>
              </a:lnSpc>
              <a:spcBef>
                <a:spcPts val="1000"/>
              </a:spcBef>
              <a:spcAft>
                <a:spcPct val="0"/>
              </a:spcAft>
              <a:buNone/>
            </a:pPr>
            <a:endParaRPr/>
          </a:p>
        </p:txBody>
      </p:sp>
      <p:pic>
        <p:nvPicPr>
          <p:cNvPr id="933" name="Google Shape;933;g5f74df13c7_0_618"/>
          <p:cNvPicPr preferRelativeResize="0"/>
          <p:nvPr/>
        </p:nvPicPr>
        <p:blipFill>
          <a:blip r:embed="rId3">
            <a:alphaModFix/>
          </a:blip>
          <a:stretch>
            <a:fillRect/>
          </a:stretch>
        </p:blipFill>
        <p:spPr>
          <a:xfrm>
            <a:off x="4151775" y="760650"/>
            <a:ext cx="8097274" cy="365750"/>
          </a:xfrm>
          <a:prstGeom prst="rect">
            <a:avLst/>
          </a:prstGeom>
          <a:noFill/>
          <a:ln>
            <a:noFill/>
          </a:ln>
        </p:spPr>
      </p:pic>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g5e13b70348_0_352"/>
          <p:cNvSpPr txBox="1">
            <a:spLocks noGrp="1"/>
          </p:cNvSpPr>
          <p:nvPr>
            <p:ph type="body" idx="1"/>
          </p:nvPr>
        </p:nvSpPr>
        <p:spPr>
          <a:xfrm>
            <a:off x="0" y="4114800"/>
            <a:ext cx="162561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ct val="0"/>
              </a:spcAft>
              <a:buSzPts val="2800"/>
              <a:buNone/>
            </a:pPr>
            <a:r>
              <a:rPr lang="en-US"/>
              <a:t>Generators</a:t>
            </a:r>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g5e13b70348_0_356"/>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1100"/>
              <a:buNone/>
            </a:pPr>
            <a:r>
              <a:rPr lang="en-US"/>
              <a:t>Generators</a:t>
            </a:r>
            <a:endParaRPr/>
          </a:p>
        </p:txBody>
      </p:sp>
      <p:pic>
        <p:nvPicPr>
          <p:cNvPr id="944" name="Google Shape;944;g5e13b70348_0_356"/>
          <p:cNvPicPr preferRelativeResize="0"/>
          <p:nvPr/>
        </p:nvPicPr>
        <p:blipFill>
          <a:blip r:embed="rId3">
            <a:alphaModFix/>
          </a:blip>
          <a:stretch>
            <a:fillRect/>
          </a:stretch>
        </p:blipFill>
        <p:spPr>
          <a:xfrm>
            <a:off x="6472989" y="760639"/>
            <a:ext cx="3356359" cy="365760"/>
          </a:xfrm>
          <a:prstGeom prst="rect">
            <a:avLst/>
          </a:prstGeom>
          <a:noFill/>
          <a:ln>
            <a:noFill/>
          </a:ln>
        </p:spPr>
      </p:pic>
      <p:sp>
        <p:nvSpPr>
          <p:cNvPr id="945" name="Google Shape;945;g5e13b70348_0_356"/>
          <p:cNvSpPr txBox="1">
            <a:spLocks noGrp="1"/>
          </p:cNvSpPr>
          <p:nvPr>
            <p:ph type="body" idx="1"/>
          </p:nvPr>
        </p:nvSpPr>
        <p:spPr>
          <a:xfrm>
            <a:off x="1569050" y="1362800"/>
            <a:ext cx="13869600" cy="687300"/>
          </a:xfrm>
          <a:prstGeom prst="rect">
            <a:avLst/>
          </a:prstGeom>
          <a:noFill/>
          <a:ln>
            <a:noFill/>
          </a:ln>
        </p:spPr>
        <p:txBody>
          <a:bodyPr spcFirstLastPara="1" wrap="square" lIns="91425" tIns="0" rIns="91425" bIns="0" anchor="t" anchorCtr="0">
            <a:noAutofit/>
          </a:bodyPr>
          <a:lstStyle/>
          <a:p>
            <a:pPr marL="457200" lvl="0" indent="-406400" algn="l" rtl="0">
              <a:lnSpc>
                <a:spcPct val="115000"/>
              </a:lnSpc>
              <a:spcBef>
                <a:spcPts val="1000"/>
              </a:spcBef>
              <a:spcAft>
                <a:spcPct val="0"/>
              </a:spcAft>
              <a:buSzPts val="2800"/>
              <a:buChar char="•"/>
            </a:pPr>
            <a:r>
              <a:rPr lang="en-US"/>
              <a:t>Generators are functions that can be exited and later reentered.</a:t>
            </a:r>
            <a:endParaRPr/>
          </a:p>
          <a:p>
            <a:pPr marL="457200" lvl="0" indent="-406400" algn="l" rtl="0">
              <a:lnSpc>
                <a:spcPct val="115000"/>
              </a:lnSpc>
              <a:spcBef>
                <a:spcPct val="0"/>
              </a:spcBef>
              <a:spcAft>
                <a:spcPct val="0"/>
              </a:spcAft>
              <a:buSzPts val="2800"/>
              <a:buChar char="•"/>
            </a:pPr>
            <a:r>
              <a:rPr lang="en-US"/>
              <a:t>They maintain context across reentries.</a:t>
            </a:r>
            <a:endParaRPr/>
          </a:p>
          <a:p>
            <a:pPr marL="457200" lvl="0" indent="-406400" algn="l" rtl="0">
              <a:lnSpc>
                <a:spcPct val="115000"/>
              </a:lnSpc>
              <a:spcBef>
                <a:spcPct val="0"/>
              </a:spcBef>
              <a:spcAft>
                <a:spcPct val="0"/>
              </a:spcAft>
              <a:buSzPts val="2800"/>
              <a:buChar char="•"/>
            </a:pPr>
            <a:r>
              <a:rPr lang="en-US"/>
              <a:t>They are defined using function* declaration.</a:t>
            </a:r>
            <a:endParaRPr/>
          </a:p>
          <a:p>
            <a:pPr marL="457200" lvl="0" indent="-406400" algn="l" rtl="0">
              <a:lnSpc>
                <a:spcPct val="115000"/>
              </a:lnSpc>
              <a:spcBef>
                <a:spcPct val="0"/>
              </a:spcBef>
              <a:spcAft>
                <a:spcPct val="0"/>
              </a:spcAft>
              <a:buSzPts val="2800"/>
              <a:buChar char="•"/>
            </a:pPr>
            <a:r>
              <a:rPr lang="en-US"/>
              <a:t>They can be used to iterate through any data structure.</a:t>
            </a:r>
            <a:endParaRPr/>
          </a:p>
          <a:p>
            <a:pPr marL="457200" lvl="0" indent="-406400" algn="l" rtl="0">
              <a:lnSpc>
                <a:spcPct val="115000"/>
              </a:lnSpc>
              <a:spcBef>
                <a:spcPct val="0"/>
              </a:spcBef>
              <a:spcAft>
                <a:spcPct val="0"/>
              </a:spcAft>
              <a:buSzPts val="2800"/>
              <a:buChar char="•"/>
            </a:pPr>
            <a:r>
              <a:rPr lang="en-US"/>
              <a:t>The </a:t>
            </a:r>
            <a:r>
              <a:rPr lang="en-US" i="1"/>
              <a:t>yield</a:t>
            </a:r>
            <a:r>
              <a:rPr lang="en-US"/>
              <a:t> keyword pauses  generators and sends data outside the generator.</a:t>
            </a:r>
            <a:endParaRPr/>
          </a:p>
          <a:p>
            <a:pPr marL="457200" lvl="0" indent="-406400" algn="l" rtl="0">
              <a:lnSpc>
                <a:spcPct val="115000"/>
              </a:lnSpc>
              <a:spcBef>
                <a:spcPct val="0"/>
              </a:spcBef>
              <a:spcAft>
                <a:spcPct val="0"/>
              </a:spcAft>
              <a:buSzPts val="2800"/>
              <a:buChar char="•"/>
            </a:pPr>
            <a:r>
              <a:rPr lang="en-US"/>
              <a:t>The .next() method passes data into generators.</a:t>
            </a:r>
            <a:endParaRPr/>
          </a:p>
          <a:p>
            <a:pPr marL="457200" lvl="0" indent="-406400" algn="l" rtl="0">
              <a:lnSpc>
                <a:spcPct val="115000"/>
              </a:lnSpc>
              <a:spcBef>
                <a:spcPct val="0"/>
              </a:spcBef>
              <a:spcAft>
                <a:spcPct val="0"/>
              </a:spcAft>
              <a:buSzPts val="2800"/>
              <a:buChar char="•"/>
            </a:pPr>
            <a:r>
              <a:rPr lang="en-US"/>
              <a:t>Calling a generator function does not execute its body immediately but returns an iterator object.</a:t>
            </a:r>
            <a:endParaRPr/>
          </a:p>
          <a:p>
            <a:pPr marL="457200" lvl="0" indent="-406400" algn="l" rtl="0">
              <a:lnSpc>
                <a:spcPct val="115000"/>
              </a:lnSpc>
              <a:spcBef>
                <a:spcPct val="0"/>
              </a:spcBef>
              <a:spcAft>
                <a:spcPct val="0"/>
              </a:spcAft>
              <a:buSzPts val="2800"/>
              <a:buChar char="•"/>
            </a:pPr>
            <a:r>
              <a:rPr lang="en-US"/>
              <a:t>When the iterator's next() method is called, the generator function's body is executed until the first yield expression.</a:t>
            </a:r>
            <a:endParaRP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g5e13b70348_0_399"/>
          <p:cNvSpPr txBox="1">
            <a:spLocks noGrp="1"/>
          </p:cNvSpPr>
          <p:nvPr>
            <p:ph type="body" idx="1"/>
          </p:nvPr>
        </p:nvSpPr>
        <p:spPr>
          <a:xfrm>
            <a:off x="0" y="4114800"/>
            <a:ext cx="162561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ct val="0"/>
              </a:spcAft>
              <a:buSzPts val="2800"/>
              <a:buNone/>
            </a:pPr>
            <a:r>
              <a:rPr lang="en-US"/>
              <a:t>Promises</a:t>
            </a:r>
            <a:endParaRP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g5e13b70348_0_41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1100"/>
              <a:buNone/>
            </a:pPr>
            <a:r>
              <a:rPr lang="en-US"/>
              <a:t>Promise</a:t>
            </a:r>
            <a:endParaRPr/>
          </a:p>
        </p:txBody>
      </p:sp>
      <p:pic>
        <p:nvPicPr>
          <p:cNvPr id="956" name="Google Shape;956;g5e13b70348_0_419"/>
          <p:cNvPicPr preferRelativeResize="0"/>
          <p:nvPr/>
        </p:nvPicPr>
        <p:blipFill>
          <a:blip r:embed="rId3">
            <a:alphaModFix/>
          </a:blip>
          <a:stretch>
            <a:fillRect/>
          </a:stretch>
        </p:blipFill>
        <p:spPr>
          <a:xfrm>
            <a:off x="6472989" y="760639"/>
            <a:ext cx="3356359" cy="365760"/>
          </a:xfrm>
          <a:prstGeom prst="rect">
            <a:avLst/>
          </a:prstGeom>
          <a:noFill/>
          <a:ln>
            <a:noFill/>
          </a:ln>
        </p:spPr>
      </p:pic>
      <p:sp>
        <p:nvSpPr>
          <p:cNvPr id="957" name="Google Shape;957;g5e13b70348_0_419"/>
          <p:cNvSpPr txBox="1">
            <a:spLocks noGrp="1"/>
          </p:cNvSpPr>
          <p:nvPr>
            <p:ph type="body" idx="1"/>
          </p:nvPr>
        </p:nvSpPr>
        <p:spPr>
          <a:xfrm>
            <a:off x="1568975" y="1741675"/>
            <a:ext cx="13869600" cy="3700500"/>
          </a:xfrm>
          <a:prstGeom prst="rect">
            <a:avLst/>
          </a:prstGeom>
          <a:noFill/>
          <a:ln>
            <a:noFill/>
          </a:ln>
        </p:spPr>
        <p:txBody>
          <a:bodyPr spcFirstLastPara="1" wrap="square" lIns="91425" tIns="0" rIns="91425" bIns="0" anchor="t" anchorCtr="0">
            <a:noAutofit/>
          </a:bodyPr>
          <a:lstStyle/>
          <a:p>
            <a:pPr marL="457200" lvl="0" indent="-406400" algn="l" rtl="0">
              <a:lnSpc>
                <a:spcPct val="115000"/>
              </a:lnSpc>
              <a:spcBef>
                <a:spcPts val="1000"/>
              </a:spcBef>
              <a:spcAft>
                <a:spcPct val="0"/>
              </a:spcAft>
              <a:buSzPts val="2800"/>
              <a:buChar char="●"/>
            </a:pPr>
            <a:r>
              <a:rPr lang="en-US"/>
              <a:t>The promise object represents the eventual completion of an asynchronous operation and its resulting value</a:t>
            </a:r>
            <a:endParaRPr/>
          </a:p>
          <a:p>
            <a:pPr marL="457200" lvl="0" indent="-406400" algn="l" rtl="0">
              <a:lnSpc>
                <a:spcPct val="115000"/>
              </a:lnSpc>
              <a:spcBef>
                <a:spcPct val="0"/>
              </a:spcBef>
              <a:spcAft>
                <a:spcPct val="0"/>
              </a:spcAft>
              <a:buSzPts val="2800"/>
              <a:buChar char="●"/>
            </a:pPr>
            <a:r>
              <a:rPr lang="en-US"/>
              <a:t>It lets you run asynchronous jobs in the background</a:t>
            </a:r>
            <a:endParaRPr/>
          </a:p>
          <a:p>
            <a:pPr marL="457200" lvl="0" indent="-406400" algn="l" rtl="0">
              <a:lnSpc>
                <a:spcPct val="115000"/>
              </a:lnSpc>
              <a:spcBef>
                <a:spcPct val="0"/>
              </a:spcBef>
              <a:spcAft>
                <a:spcPct val="0"/>
              </a:spcAft>
              <a:buSzPts val="2800"/>
              <a:buChar char="●"/>
            </a:pPr>
            <a:r>
              <a:rPr lang="en-US"/>
              <a:t>It’s natively implemented in ES6</a:t>
            </a:r>
            <a:endParaRPr/>
          </a:p>
          <a:p>
            <a:pPr marL="457200" lvl="0" indent="-406400" algn="l" rtl="0">
              <a:lnSpc>
                <a:spcPct val="115000"/>
              </a:lnSpc>
              <a:spcBef>
                <a:spcPct val="0"/>
              </a:spcBef>
              <a:spcAft>
                <a:spcPct val="0"/>
              </a:spcAft>
              <a:buSzPts val="2800"/>
              <a:buChar char="●"/>
            </a:pPr>
            <a:r>
              <a:rPr lang="en-US"/>
              <a:t>There are three different promise states: pending, resolved, and rejected</a:t>
            </a:r>
            <a:endParaRPr/>
          </a:p>
          <a:p>
            <a:pPr marL="914400" lvl="1" indent="-381000" algn="l" rtl="0">
              <a:lnSpc>
                <a:spcPct val="115000"/>
              </a:lnSpc>
              <a:spcBef>
                <a:spcPct val="0"/>
              </a:spcBef>
              <a:spcAft>
                <a:spcPct val="0"/>
              </a:spcAft>
              <a:buClr>
                <a:srgbClr val="434343"/>
              </a:buClr>
              <a:buSzPts val="2400"/>
              <a:buChar char="○"/>
            </a:pPr>
            <a:r>
              <a:rPr lang="en-US">
                <a:solidFill>
                  <a:srgbClr val="434343"/>
                </a:solidFill>
              </a:rPr>
              <a:t>Pending: Waiting for a long running task to finish</a:t>
            </a:r>
            <a:endParaRPr>
              <a:solidFill>
                <a:srgbClr val="434343"/>
              </a:solidFill>
            </a:endParaRPr>
          </a:p>
          <a:p>
            <a:pPr marL="914400" lvl="1" indent="-381000" algn="l" rtl="0">
              <a:lnSpc>
                <a:spcPct val="115000"/>
              </a:lnSpc>
              <a:spcBef>
                <a:spcPct val="0"/>
              </a:spcBef>
              <a:spcAft>
                <a:spcPct val="0"/>
              </a:spcAft>
              <a:buClr>
                <a:srgbClr val="434343"/>
              </a:buClr>
              <a:buSzPts val="2400"/>
              <a:buChar char="○"/>
            </a:pPr>
            <a:r>
              <a:rPr lang="en-US">
                <a:solidFill>
                  <a:srgbClr val="434343"/>
                </a:solidFill>
              </a:rPr>
              <a:t>Resolved: Task successful</a:t>
            </a:r>
            <a:endParaRPr>
              <a:solidFill>
                <a:srgbClr val="434343"/>
              </a:solidFill>
            </a:endParaRPr>
          </a:p>
          <a:p>
            <a:pPr marL="914400" lvl="1" indent="-381000" algn="l" rtl="0">
              <a:lnSpc>
                <a:spcPct val="115000"/>
              </a:lnSpc>
              <a:spcBef>
                <a:spcPct val="0"/>
              </a:spcBef>
              <a:spcAft>
                <a:spcPct val="0"/>
              </a:spcAft>
              <a:buClr>
                <a:srgbClr val="434343"/>
              </a:buClr>
              <a:buSzPts val="2400"/>
              <a:buChar char="○"/>
            </a:pPr>
            <a:r>
              <a:rPr lang="en-US">
                <a:solidFill>
                  <a:srgbClr val="434343"/>
                </a:solidFill>
              </a:rPr>
              <a:t>Rejected: Task failed</a:t>
            </a:r>
            <a:endParaRPr>
              <a:solidFill>
                <a:srgbClr val="434343"/>
              </a:solidFill>
            </a:endParaRPr>
          </a:p>
          <a:p>
            <a:pPr marL="0" lvl="0" indent="0" algn="l" rtl="0">
              <a:lnSpc>
                <a:spcPct val="115000"/>
              </a:lnSpc>
              <a:spcBef>
                <a:spcPts val="1000"/>
              </a:spcBef>
              <a:spcAft>
                <a:spcPct val="0"/>
              </a:spcAft>
              <a:buSzPts val="1100"/>
              <a:buFont typeface="Arial"/>
              <a:buNone/>
            </a:pPr>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g5e13b70348_0_387"/>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1100"/>
              <a:buNone/>
            </a:pPr>
            <a:r>
              <a:rPr lang="en-US"/>
              <a:t>Promise</a:t>
            </a:r>
            <a:endParaRPr/>
          </a:p>
        </p:txBody>
      </p:sp>
      <p:pic>
        <p:nvPicPr>
          <p:cNvPr id="963" name="Google Shape;963;g5e13b70348_0_387"/>
          <p:cNvPicPr preferRelativeResize="0"/>
          <p:nvPr/>
        </p:nvPicPr>
        <p:blipFill>
          <a:blip r:embed="rId3">
            <a:alphaModFix/>
          </a:blip>
          <a:stretch>
            <a:fillRect/>
          </a:stretch>
        </p:blipFill>
        <p:spPr>
          <a:xfrm>
            <a:off x="6472989" y="760639"/>
            <a:ext cx="3356359" cy="365760"/>
          </a:xfrm>
          <a:prstGeom prst="rect">
            <a:avLst/>
          </a:prstGeom>
          <a:noFill/>
          <a:ln>
            <a:noFill/>
          </a:ln>
        </p:spPr>
      </p:pic>
      <p:sp>
        <p:nvSpPr>
          <p:cNvPr id="964" name="Google Shape;964;g5e13b70348_0_387"/>
          <p:cNvSpPr txBox="1">
            <a:spLocks noGrp="1"/>
          </p:cNvSpPr>
          <p:nvPr>
            <p:ph type="body" idx="1"/>
          </p:nvPr>
        </p:nvSpPr>
        <p:spPr>
          <a:xfrm>
            <a:off x="1568975" y="1589275"/>
            <a:ext cx="13869600" cy="2376900"/>
          </a:xfrm>
          <a:prstGeom prst="rect">
            <a:avLst/>
          </a:prstGeom>
          <a:noFill/>
          <a:ln>
            <a:noFill/>
          </a:ln>
        </p:spPr>
        <p:txBody>
          <a:bodyPr spcFirstLastPara="1" wrap="square" lIns="91425" tIns="0" rIns="91425" bIns="0" anchor="t" anchorCtr="0">
            <a:noAutofit/>
          </a:bodyPr>
          <a:lstStyle/>
          <a:p>
            <a:pPr marL="457200" lvl="0" indent="-368300" algn="l" rtl="0">
              <a:lnSpc>
                <a:spcPct val="150000"/>
              </a:lnSpc>
              <a:spcBef>
                <a:spcPts val="1000"/>
              </a:spcBef>
              <a:spcAft>
                <a:spcPct val="0"/>
              </a:spcAft>
              <a:buClr>
                <a:srgbClr val="434343"/>
              </a:buClr>
              <a:buSzPts val="2200"/>
              <a:buFont typeface="Open Sans"/>
              <a:buChar char="●"/>
            </a:pPr>
            <a:r>
              <a:rPr lang="en-US">
                <a:solidFill>
                  <a:srgbClr val="434343"/>
                </a:solidFill>
              </a:rPr>
              <a:t>Popular methods: resolve(value), reject(reason), then(onFulfilled, onRejected), and catch(onRejected)</a:t>
            </a:r>
            <a:endParaRPr>
              <a:solidFill>
                <a:srgbClr val="434343"/>
              </a:solidFill>
            </a:endParaRPr>
          </a:p>
          <a:p>
            <a:pPr marL="914400" lvl="1"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resolve(value): Is called on successful request completion</a:t>
            </a:r>
            <a:endParaRPr sz="2200">
              <a:solidFill>
                <a:srgbClr val="434343"/>
              </a:solidFill>
              <a:latin typeface="Open Sans"/>
              <a:ea typeface="Open Sans"/>
              <a:cs typeface="Open Sans"/>
              <a:sym typeface="Open Sans"/>
            </a:endParaRPr>
          </a:p>
          <a:p>
            <a:pPr marL="914400" lvl="1"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then(onFulfilled, onRejected): Appends fulfillment and rejection handlers to the promise</a:t>
            </a:r>
            <a:endParaRPr sz="2200">
              <a:solidFill>
                <a:srgbClr val="434343"/>
              </a:solidFill>
              <a:latin typeface="Open Sans"/>
              <a:ea typeface="Open Sans"/>
              <a:cs typeface="Open Sans"/>
              <a:sym typeface="Open Sans"/>
            </a:endParaRPr>
          </a:p>
          <a:p>
            <a:pPr marL="914400" lvl="1"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catch(onRejected): Appends a rejection handler callback to the promise</a:t>
            </a:r>
            <a:br>
              <a:rPr lang="en-US" sz="2200">
                <a:solidFill>
                  <a:srgbClr val="434343"/>
                </a:solidFill>
                <a:latin typeface="Open Sans"/>
                <a:ea typeface="Open Sans"/>
                <a:cs typeface="Open Sans"/>
                <a:sym typeface="Open Sans"/>
              </a:rPr>
            </a:br>
            <a:endParaRPr sz="2200">
              <a:solidFill>
                <a:srgbClr val="434343"/>
              </a:solidFill>
              <a:latin typeface="Open Sans"/>
              <a:ea typeface="Open Sans"/>
              <a:cs typeface="Open Sans"/>
              <a:sym typeface="Open Sans"/>
            </a:endParaRPr>
          </a:p>
          <a:p>
            <a:pPr marL="457200" lvl="0" indent="-368300" algn="l" rtl="0">
              <a:lnSpc>
                <a:spcPct val="150000"/>
              </a:lnSpc>
              <a:spcBef>
                <a:spcPct val="0"/>
              </a:spcBef>
              <a:spcAft>
                <a:spcPct val="0"/>
              </a:spcAft>
              <a:buClr>
                <a:srgbClr val="434343"/>
              </a:buClr>
              <a:buSzPts val="2200"/>
              <a:buFont typeface="Open Sans"/>
              <a:buChar char="●"/>
            </a:pPr>
            <a:r>
              <a:rPr lang="en-US">
                <a:solidFill>
                  <a:srgbClr val="434343"/>
                </a:solidFill>
              </a:rPr>
              <a:t>Other methods:</a:t>
            </a:r>
            <a:endParaRPr>
              <a:solidFill>
                <a:srgbClr val="434343"/>
              </a:solidFill>
            </a:endParaRPr>
          </a:p>
          <a:p>
            <a:pPr marL="914400" lvl="1"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all(iterable): Waits for all promises to be resolved or some to be rejected</a:t>
            </a:r>
            <a:endParaRPr sz="2200">
              <a:solidFill>
                <a:srgbClr val="434343"/>
              </a:solidFill>
              <a:latin typeface="Open Sans"/>
              <a:ea typeface="Open Sans"/>
              <a:cs typeface="Open Sans"/>
              <a:sym typeface="Open Sans"/>
            </a:endParaRPr>
          </a:p>
          <a:p>
            <a:pPr marL="914400" lvl="1"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allSettled(iterable): Waits until all promises have settled, that is, either be resolved or rejected</a:t>
            </a:r>
            <a:endParaRPr sz="2200">
              <a:solidFill>
                <a:srgbClr val="434343"/>
              </a:solidFill>
              <a:latin typeface="Open Sans"/>
              <a:ea typeface="Open Sans"/>
              <a:cs typeface="Open Sans"/>
              <a:sym typeface="Open Sans"/>
            </a:endParaRPr>
          </a:p>
          <a:p>
            <a:pPr marL="914400" lvl="1"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race(iterable): Waits until any of the promises is resolved or rejected</a:t>
            </a:r>
            <a:endParaRPr sz="2200">
              <a:solidFill>
                <a:srgbClr val="434343"/>
              </a:solidFill>
              <a:latin typeface="Open Sans"/>
              <a:ea typeface="Open Sans"/>
              <a:cs typeface="Open Sans"/>
              <a:sym typeface="Open Sans"/>
            </a:endParaRPr>
          </a:p>
          <a:p>
            <a:pPr marL="0" lvl="0" indent="0" algn="l" rtl="0">
              <a:lnSpc>
                <a:spcPct val="115000"/>
              </a:lnSpc>
              <a:spcBef>
                <a:spcPts val="1000"/>
              </a:spcBef>
              <a:spcAft>
                <a:spcPct val="0"/>
              </a:spcAft>
              <a:buNone/>
            </a:pPr>
            <a:endParaRPr>
              <a:solidFill>
                <a:srgbClr val="434343"/>
              </a:solidFill>
            </a:endParaRPr>
          </a:p>
          <a:p>
            <a:pPr marL="0" lvl="0" indent="0" algn="l" rtl="0">
              <a:lnSpc>
                <a:spcPct val="115000"/>
              </a:lnSpc>
              <a:spcBef>
                <a:spcPts val="1000"/>
              </a:spcBef>
              <a:spcAft>
                <a:spcPct val="0"/>
              </a:spcAft>
              <a:buNone/>
            </a:pPr>
            <a:endParaRPr>
              <a:solidFill>
                <a:srgbClr val="434343"/>
              </a:solidFill>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g5f74df13c7_0_624"/>
          <p:cNvSpPr txBox="1">
            <a:spLocks noGrp="1"/>
          </p:cNvSpPr>
          <p:nvPr>
            <p:ph type="title"/>
          </p:nvPr>
        </p:nvSpPr>
        <p:spPr>
          <a:xfrm>
            <a:off x="812800" y="436395"/>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ct val="0"/>
              </a:spcBef>
              <a:spcAft>
                <a:spcPct val="0"/>
              </a:spcAft>
              <a:buSzPts val="4400"/>
              <a:buNone/>
            </a:pPr>
            <a:r>
              <a:rPr lang="en-US"/>
              <a:t>Promises</a:t>
            </a:r>
            <a:endParaRPr/>
          </a:p>
        </p:txBody>
      </p:sp>
      <p:sp>
        <p:nvSpPr>
          <p:cNvPr id="970" name="Google Shape;970;g5f74df13c7_0_624"/>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1000"/>
              </a:spcBef>
              <a:spcAft>
                <a:spcPct val="0"/>
              </a:spcAft>
              <a:buSzPts val="2800"/>
              <a:buNone/>
            </a:pPr>
            <a:r>
              <a:rPr lang="en-US" b="1"/>
              <a:t>Problem Statement:</a:t>
            </a:r>
            <a:r>
              <a:rPr lang="en-US"/>
              <a:t> Demonstrate the use of promises in JavaScript. </a:t>
            </a:r>
            <a:endParaRPr/>
          </a:p>
        </p:txBody>
      </p:sp>
      <p:sp>
        <p:nvSpPr>
          <p:cNvPr id="971" name="Google Shape;971;g5f74df13c7_0_624"/>
          <p:cNvSpPr txBox="1"/>
          <p:nvPr/>
        </p:nvSpPr>
        <p:spPr>
          <a:xfrm>
            <a:off x="12591457" y="1765347"/>
            <a:ext cx="3484800" cy="358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ct val="0"/>
              </a:spcBef>
              <a:spcAft>
                <a:spcPct val="0"/>
              </a:spcAft>
              <a:buClr>
                <a:srgbClr val="0F547B"/>
              </a:buClr>
              <a:buSzPts val="700"/>
              <a:buFont typeface="Arial"/>
              <a:buNone/>
            </a:pPr>
            <a:r>
              <a:rPr lang="en-US" sz="2200" b="1" i="0" u="none" strike="noStrike" cap="none">
                <a:solidFill>
                  <a:srgbClr val="0F547B"/>
                </a:solidFill>
                <a:latin typeface="Open Sans"/>
                <a:ea typeface="Open Sans"/>
                <a:cs typeface="Open Sans"/>
                <a:sym typeface="Open Sans"/>
              </a:rPr>
              <a:t>Duration: 20 min.</a:t>
            </a:r>
            <a:endParaRPr sz="2200" b="1" i="0" u="none" strike="noStrike" cap="none">
              <a:solidFill>
                <a:srgbClr val="000000"/>
              </a:solidFill>
              <a:latin typeface="Open Sans"/>
              <a:ea typeface="Open Sans"/>
              <a:cs typeface="Open Sans"/>
              <a:sym typeface="Open Sans"/>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g5f74df13c7_0_630"/>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4400"/>
              <a:buNone/>
            </a:pPr>
            <a:r>
              <a:rPr lang="en-US"/>
              <a:t>Assisted Practice: Guidelines</a:t>
            </a:r>
            <a:endParaRPr/>
          </a:p>
        </p:txBody>
      </p:sp>
      <p:sp>
        <p:nvSpPr>
          <p:cNvPr id="977" name="Google Shape;977;g5f74df13c7_0_630"/>
          <p:cNvSpPr txBox="1">
            <a:spLocks noGrp="1"/>
          </p:cNvSpPr>
          <p:nvPr>
            <p:ph type="body" idx="1"/>
          </p:nvPr>
        </p:nvSpPr>
        <p:spPr>
          <a:xfrm>
            <a:off x="1901825" y="1808175"/>
            <a:ext cx="13338301" cy="5527800"/>
          </a:xfrm>
          <a:prstGeom prst="rect">
            <a:avLst/>
          </a:prstGeom>
          <a:noFill/>
          <a:ln>
            <a:noFill/>
          </a:ln>
        </p:spPr>
        <p:txBody>
          <a:bodyPr spcFirstLastPara="1" wrap="square" lIns="91425" tIns="0" rIns="91425" bIns="0" anchor="t" anchorCtr="0">
            <a:noAutofit/>
          </a:bodyPr>
          <a:lstStyle/>
          <a:p>
            <a:pPr marL="0" lvl="0" indent="0" algn="l" rtl="0">
              <a:lnSpc>
                <a:spcPct val="200000"/>
              </a:lnSpc>
              <a:spcBef>
                <a:spcPts val="1000"/>
              </a:spcBef>
              <a:spcAft>
                <a:spcPct val="0"/>
              </a:spcAft>
              <a:buNone/>
            </a:pPr>
            <a:r>
              <a:rPr lang="en-US"/>
              <a:t>Steps to demonstrate promises:</a:t>
            </a:r>
            <a:endParaRPr/>
          </a:p>
          <a:p>
            <a:pPr marL="457200" lvl="0" indent="-419100" algn="l" rtl="0">
              <a:lnSpc>
                <a:spcPct val="200000"/>
              </a:lnSpc>
              <a:spcBef>
                <a:spcPts val="1000"/>
              </a:spcBef>
              <a:spcAft>
                <a:spcPct val="0"/>
              </a:spcAft>
              <a:buSzPts val="2200"/>
              <a:buFont typeface="Open Sans"/>
              <a:buAutoNum type="arabicPeriod"/>
            </a:pPr>
            <a:r>
              <a:rPr lang="en-US">
                <a:solidFill>
                  <a:srgbClr val="3F3F3F"/>
                </a:solidFill>
              </a:rPr>
              <a:t>Create a JavaScript </a:t>
            </a:r>
            <a:r>
              <a:rPr lang="en-US"/>
              <a:t>file </a:t>
            </a:r>
            <a:r>
              <a:rPr lang="en-US">
                <a:solidFill>
                  <a:srgbClr val="3F3F3F"/>
                </a:solidFill>
              </a:rPr>
              <a:t>in your IDE. </a:t>
            </a:r>
            <a:endParaRPr/>
          </a:p>
          <a:p>
            <a:pPr marL="457200" lvl="0" indent="-419100" algn="l" rtl="0">
              <a:lnSpc>
                <a:spcPct val="200000"/>
              </a:lnSpc>
              <a:spcBef>
                <a:spcPts val="1000"/>
              </a:spcBef>
              <a:spcAft>
                <a:spcPct val="0"/>
              </a:spcAft>
              <a:buSzPts val="2200"/>
              <a:buFont typeface="Open Sans"/>
              <a:buAutoNum type="arabicPeriod"/>
            </a:pPr>
            <a:r>
              <a:rPr lang="en-US">
                <a:solidFill>
                  <a:srgbClr val="3F3F3F"/>
                </a:solidFill>
              </a:rPr>
              <a:t>Write a program t</a:t>
            </a:r>
            <a:r>
              <a:rPr lang="en-US"/>
              <a:t>hat uses promises to perform asynchronous tasks</a:t>
            </a:r>
            <a:r>
              <a:rPr lang="en-US">
                <a:solidFill>
                  <a:srgbClr val="3F3F3F"/>
                </a:solidFill>
              </a:rPr>
              <a:t> in JavaScript.</a:t>
            </a:r>
            <a:endParaRPr/>
          </a:p>
          <a:p>
            <a:pPr marL="457200" lvl="0" indent="-419100" algn="l" rtl="0">
              <a:lnSpc>
                <a:spcPct val="200000"/>
              </a:lnSpc>
              <a:spcBef>
                <a:spcPts val="1000"/>
              </a:spcBef>
              <a:spcAft>
                <a:spcPct val="0"/>
              </a:spcAft>
              <a:buSzPts val="2200"/>
              <a:buFont typeface="Open Sans"/>
              <a:buAutoNum type="arabicPeriod"/>
            </a:pPr>
            <a:r>
              <a:rPr lang="en-US"/>
              <a:t>Run the code.</a:t>
            </a:r>
            <a:endParaRPr/>
          </a:p>
          <a:p>
            <a:pPr marL="0" lvl="0" indent="0" algn="l" rtl="0">
              <a:lnSpc>
                <a:spcPct val="200000"/>
              </a:lnSpc>
              <a:spcBef>
                <a:spcPts val="1000"/>
              </a:spcBef>
              <a:spcAft>
                <a:spcPct val="0"/>
              </a:spcAft>
              <a:buNone/>
            </a:pPr>
            <a:endParaRPr/>
          </a:p>
        </p:txBody>
      </p:sp>
      <p:pic>
        <p:nvPicPr>
          <p:cNvPr id="978" name="Google Shape;978;g5f74df13c7_0_630"/>
          <p:cNvPicPr preferRelativeResize="0"/>
          <p:nvPr/>
        </p:nvPicPr>
        <p:blipFill>
          <a:blip r:embed="rId3">
            <a:alphaModFix/>
          </a:blip>
          <a:stretch>
            <a:fillRect/>
          </a:stretch>
        </p:blipFill>
        <p:spPr>
          <a:xfrm>
            <a:off x="4151775" y="760650"/>
            <a:ext cx="8097274" cy="365750"/>
          </a:xfrm>
          <a:prstGeom prst="rect">
            <a:avLst/>
          </a:prstGeom>
          <a:noFill/>
          <a:ln>
            <a:noFill/>
          </a:ln>
        </p:spPr>
      </p:pic>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g5e13b70348_0_451"/>
          <p:cNvSpPr txBox="1">
            <a:spLocks noGrp="1"/>
          </p:cNvSpPr>
          <p:nvPr>
            <p:ph type="body" idx="1"/>
          </p:nvPr>
        </p:nvSpPr>
        <p:spPr>
          <a:xfrm>
            <a:off x="0" y="4114800"/>
            <a:ext cx="162561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ct val="0"/>
              </a:spcAft>
              <a:buSzPts val="2800"/>
              <a:buNone/>
            </a:pPr>
            <a:r>
              <a:rPr lang="en-US"/>
              <a:t>Fetch</a:t>
            </a:r>
            <a:endParaRP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g5e13b70348_0_45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1100"/>
              <a:buNone/>
            </a:pPr>
            <a:r>
              <a:rPr lang="en-US"/>
              <a:t>Fetch</a:t>
            </a:r>
            <a:endParaRPr/>
          </a:p>
        </p:txBody>
      </p:sp>
      <p:pic>
        <p:nvPicPr>
          <p:cNvPr id="989" name="Google Shape;989;g5e13b70348_0_455"/>
          <p:cNvPicPr preferRelativeResize="0"/>
          <p:nvPr/>
        </p:nvPicPr>
        <p:blipFill>
          <a:blip r:embed="rId3">
            <a:alphaModFix/>
          </a:blip>
          <a:stretch>
            <a:fillRect/>
          </a:stretch>
        </p:blipFill>
        <p:spPr>
          <a:xfrm>
            <a:off x="6472989" y="760639"/>
            <a:ext cx="3356359" cy="365760"/>
          </a:xfrm>
          <a:prstGeom prst="rect">
            <a:avLst/>
          </a:prstGeom>
          <a:noFill/>
          <a:ln>
            <a:noFill/>
          </a:ln>
        </p:spPr>
      </p:pic>
      <p:sp>
        <p:nvSpPr>
          <p:cNvPr id="990" name="Google Shape;990;g5e13b70348_0_455"/>
          <p:cNvSpPr txBox="1">
            <a:spLocks noGrp="1"/>
          </p:cNvSpPr>
          <p:nvPr>
            <p:ph type="body" idx="1"/>
          </p:nvPr>
        </p:nvSpPr>
        <p:spPr>
          <a:xfrm>
            <a:off x="1568975" y="1741675"/>
            <a:ext cx="13869600" cy="2290500"/>
          </a:xfrm>
          <a:prstGeom prst="rect">
            <a:avLst/>
          </a:prstGeom>
          <a:noFill/>
          <a:ln>
            <a:noFill/>
          </a:ln>
        </p:spPr>
        <p:txBody>
          <a:bodyPr spcFirstLastPara="1" wrap="square" lIns="91425" tIns="0" rIns="91425" bIns="0" anchor="t" anchorCtr="0">
            <a:noAutofit/>
          </a:bodyPr>
          <a:lstStyle/>
          <a:p>
            <a:pPr marL="457200" lvl="0" indent="-406400" algn="l" rtl="0">
              <a:lnSpc>
                <a:spcPct val="115000"/>
              </a:lnSpc>
              <a:spcBef>
                <a:spcPts val="1000"/>
              </a:spcBef>
              <a:spcAft>
                <a:spcPct val="0"/>
              </a:spcAft>
              <a:buSzPts val="2800"/>
              <a:buChar char="•"/>
            </a:pPr>
            <a:r>
              <a:rPr lang="en-US"/>
              <a:t>API for accessing and manipulating parts of the HTTP pipeline such as requests and responses </a:t>
            </a:r>
            <a:endParaRPr/>
          </a:p>
          <a:p>
            <a:pPr marL="457200" lvl="0" indent="-406400" algn="l" rtl="0">
              <a:lnSpc>
                <a:spcPct val="115000"/>
              </a:lnSpc>
              <a:spcBef>
                <a:spcPct val="0"/>
              </a:spcBef>
              <a:spcAft>
                <a:spcPct val="0"/>
              </a:spcAft>
              <a:buSzPts val="2800"/>
              <a:buChar char="•"/>
            </a:pPr>
            <a:r>
              <a:rPr lang="en-US"/>
              <a:t>Previously achieved using XMLHttpRequest</a:t>
            </a:r>
            <a:endParaRPr/>
          </a:p>
          <a:p>
            <a:pPr marL="457200" lvl="0" indent="-406400" algn="l" rtl="0">
              <a:lnSpc>
                <a:spcPct val="115000"/>
              </a:lnSpc>
              <a:spcBef>
                <a:spcPct val="0"/>
              </a:spcBef>
              <a:spcAft>
                <a:spcPct val="0"/>
              </a:spcAft>
              <a:buSzPts val="2800"/>
              <a:buChar char="•"/>
            </a:pPr>
            <a:r>
              <a:rPr lang="en-US"/>
              <a:t>Easy and logical way to fetch resources asynchronously across the network</a:t>
            </a:r>
            <a:endParaRPr/>
          </a:p>
          <a:p>
            <a:pPr marL="457200" lvl="0" indent="-406400" algn="l" rtl="0">
              <a:lnSpc>
                <a:spcPct val="115000"/>
              </a:lnSpc>
              <a:spcBef>
                <a:spcPct val="0"/>
              </a:spcBef>
              <a:spcAft>
                <a:spcPct val="0"/>
              </a:spcAft>
              <a:buSzPts val="2800"/>
              <a:buChar char="•"/>
            </a:pPr>
            <a:r>
              <a:rPr lang="en-US"/>
              <a:t>Promise based</a:t>
            </a:r>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g5e53520054_1_12"/>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ct val="0"/>
              </a:spcBef>
              <a:spcAft>
                <a:spcPct val="0"/>
              </a:spcAft>
              <a:buNone/>
            </a:pPr>
            <a:r>
              <a:rPr lang="en-US"/>
              <a:t>ES6 and React JS</a:t>
            </a:r>
            <a:endParaRPr/>
          </a:p>
        </p:txBody>
      </p:sp>
      <p:sp>
        <p:nvSpPr>
          <p:cNvPr id="427" name="Google Shape;427;g5e53520054_1_12"/>
          <p:cNvSpPr txBox="1">
            <a:spLocks noGrp="1"/>
          </p:cNvSpPr>
          <p:nvPr>
            <p:ph type="body" idx="1"/>
          </p:nvPr>
        </p:nvSpPr>
        <p:spPr>
          <a:xfrm>
            <a:off x="1902091" y="1808291"/>
            <a:ext cx="12451800" cy="5527500"/>
          </a:xfrm>
          <a:prstGeom prst="rect">
            <a:avLst/>
          </a:prstGeom>
        </p:spPr>
        <p:txBody>
          <a:bodyPr spcFirstLastPara="1" wrap="square" lIns="91425" tIns="0" rIns="91425" bIns="0" anchor="t" anchorCtr="0">
            <a:noAutofit/>
          </a:bodyPr>
          <a:lstStyle/>
          <a:p>
            <a:pPr marL="457200" lvl="0" indent="-406400" algn="l" rtl="0">
              <a:lnSpc>
                <a:spcPct val="115000"/>
              </a:lnSpc>
              <a:spcBef>
                <a:spcPts val="1000"/>
              </a:spcBef>
              <a:spcAft>
                <a:spcPct val="0"/>
              </a:spcAft>
              <a:buSzPts val="2800"/>
              <a:buChar char="•"/>
            </a:pPr>
            <a:r>
              <a:rPr lang="en-US"/>
              <a:t>ES6 is the modern JavaScript. </a:t>
            </a:r>
            <a:endParaRPr/>
          </a:p>
          <a:p>
            <a:pPr marL="457200" lvl="0" indent="-406400" algn="l" rtl="0">
              <a:lnSpc>
                <a:spcPct val="115000"/>
              </a:lnSpc>
              <a:spcBef>
                <a:spcPct val="0"/>
              </a:spcBef>
              <a:spcAft>
                <a:spcPct val="0"/>
              </a:spcAft>
              <a:buSzPts val="2800"/>
              <a:buChar char="•"/>
            </a:pPr>
            <a:r>
              <a:rPr lang="en-US"/>
              <a:t>Since React and ES6 are very much intertwined, it is hard to digest any given block of code and determine the code's React part and ES6 JavaScript part.</a:t>
            </a:r>
            <a:endParaRPr/>
          </a:p>
          <a:p>
            <a:pPr marL="457200" lvl="0" indent="0" algn="l" rtl="0">
              <a:lnSpc>
                <a:spcPct val="115000"/>
              </a:lnSpc>
              <a:spcBef>
                <a:spcPts val="1000"/>
              </a:spcBef>
              <a:spcAft>
                <a:spcPct val="0"/>
              </a:spcAft>
              <a:buNone/>
            </a:pPr>
            <a:endParaRPr/>
          </a:p>
        </p:txBody>
      </p:sp>
      <p:pic>
        <p:nvPicPr>
          <p:cNvPr id="428" name="Google Shape;428;g5e53520054_1_12"/>
          <p:cNvPicPr preferRelativeResize="0"/>
          <p:nvPr/>
        </p:nvPicPr>
        <p:blipFill>
          <a:blip r:embed="rId3">
            <a:alphaModFix/>
          </a:blip>
          <a:stretch>
            <a:fillRect/>
          </a:stretch>
        </p:blipFill>
        <p:spPr>
          <a:xfrm>
            <a:off x="5950950" y="515300"/>
            <a:ext cx="4471000" cy="687300"/>
          </a:xfrm>
          <a:prstGeom prst="rect">
            <a:avLst/>
          </a:prstGeom>
          <a:noFill/>
          <a:ln>
            <a:noFill/>
          </a:ln>
        </p:spPr>
      </p:pic>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g5e13b70348_0_581"/>
          <p:cNvSpPr txBox="1">
            <a:spLocks noGrp="1"/>
          </p:cNvSpPr>
          <p:nvPr>
            <p:ph type="body" idx="1"/>
          </p:nvPr>
        </p:nvSpPr>
        <p:spPr>
          <a:xfrm>
            <a:off x="0" y="4114800"/>
            <a:ext cx="162561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ct val="0"/>
              </a:spcAft>
              <a:buSzPts val="2800"/>
              <a:buNone/>
            </a:pPr>
            <a:r>
              <a:rPr lang="en-US"/>
              <a:t>Modules</a:t>
            </a:r>
            <a:endParaRPr/>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g5e13b70348_0_58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1100"/>
              <a:buNone/>
            </a:pPr>
            <a:r>
              <a:rPr lang="en-US"/>
              <a:t>Modules</a:t>
            </a:r>
            <a:endParaRPr/>
          </a:p>
        </p:txBody>
      </p:sp>
      <p:pic>
        <p:nvPicPr>
          <p:cNvPr id="1001" name="Google Shape;1001;g5e13b70348_0_585"/>
          <p:cNvPicPr preferRelativeResize="0"/>
          <p:nvPr/>
        </p:nvPicPr>
        <p:blipFill>
          <a:blip r:embed="rId3">
            <a:alphaModFix/>
          </a:blip>
          <a:stretch>
            <a:fillRect/>
          </a:stretch>
        </p:blipFill>
        <p:spPr>
          <a:xfrm>
            <a:off x="6472989" y="760639"/>
            <a:ext cx="3356359" cy="365760"/>
          </a:xfrm>
          <a:prstGeom prst="rect">
            <a:avLst/>
          </a:prstGeom>
          <a:noFill/>
          <a:ln>
            <a:noFill/>
          </a:ln>
        </p:spPr>
      </p:pic>
      <p:sp>
        <p:nvSpPr>
          <p:cNvPr id="1002" name="Google Shape;1002;g5e13b70348_0_585"/>
          <p:cNvSpPr txBox="1">
            <a:spLocks noGrp="1"/>
          </p:cNvSpPr>
          <p:nvPr>
            <p:ph type="body" idx="1"/>
          </p:nvPr>
        </p:nvSpPr>
        <p:spPr>
          <a:xfrm>
            <a:off x="1568975" y="1741675"/>
            <a:ext cx="13869600" cy="2973600"/>
          </a:xfrm>
          <a:prstGeom prst="rect">
            <a:avLst/>
          </a:prstGeom>
          <a:noFill/>
          <a:ln>
            <a:noFill/>
          </a:ln>
        </p:spPr>
        <p:txBody>
          <a:bodyPr spcFirstLastPara="1" wrap="square" lIns="91425" tIns="0" rIns="91425" bIns="0" anchor="t" anchorCtr="0">
            <a:noAutofit/>
          </a:bodyPr>
          <a:lstStyle/>
          <a:p>
            <a:pPr marL="457200" lvl="0" indent="-368300" algn="l" rtl="0">
              <a:lnSpc>
                <a:spcPct val="115000"/>
              </a:lnSpc>
              <a:spcBef>
                <a:spcPts val="1000"/>
              </a:spcBef>
              <a:spcAft>
                <a:spcPct val="0"/>
              </a:spcAft>
              <a:buClr>
                <a:srgbClr val="434343"/>
              </a:buClr>
              <a:buSzPts val="2200"/>
              <a:buFont typeface="Open Sans"/>
              <a:buChar char="●"/>
            </a:pPr>
            <a:r>
              <a:rPr lang="en-US">
                <a:solidFill>
                  <a:srgbClr val="434343"/>
                </a:solidFill>
              </a:rPr>
              <a:t>Introduced  to create a format that can be used by both CommonJS and AMD users</a:t>
            </a:r>
            <a:endParaRPr>
              <a:solidFill>
                <a:srgbClr val="434343"/>
              </a:solidFill>
            </a:endParaRPr>
          </a:p>
          <a:p>
            <a:pPr marL="457200" lvl="0" indent="-368300" algn="l" rtl="0">
              <a:lnSpc>
                <a:spcPct val="115000"/>
              </a:lnSpc>
              <a:spcBef>
                <a:spcPct val="0"/>
              </a:spcBef>
              <a:spcAft>
                <a:spcPct val="0"/>
              </a:spcAft>
              <a:buClr>
                <a:srgbClr val="434343"/>
              </a:buClr>
              <a:buSzPts val="2200"/>
              <a:buFont typeface="Open Sans"/>
              <a:buChar char="●"/>
            </a:pPr>
            <a:r>
              <a:rPr lang="en-US">
                <a:solidFill>
                  <a:srgbClr val="434343"/>
                </a:solidFill>
              </a:rPr>
              <a:t>The ES6 module standard has two parts, declarative syntax and programmatic loader API</a:t>
            </a:r>
            <a:endParaRPr>
              <a:solidFill>
                <a:srgbClr val="434343"/>
              </a:solidFill>
            </a:endParaRPr>
          </a:p>
          <a:p>
            <a:pPr marL="914400" lvl="1"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Declarative syntax: To import and export</a:t>
            </a:r>
            <a:endParaRPr sz="2200">
              <a:solidFill>
                <a:srgbClr val="434343"/>
              </a:solidFill>
              <a:latin typeface="Open Sans"/>
              <a:ea typeface="Open Sans"/>
              <a:cs typeface="Open Sans"/>
              <a:sym typeface="Open Sans"/>
            </a:endParaRPr>
          </a:p>
          <a:p>
            <a:pPr marL="914400" lvl="1" indent="-368300" algn="l" rtl="0">
              <a:lnSpc>
                <a:spcPct val="115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Programmatic loader API: To define how modules are loaded and to conditionally load them</a:t>
            </a:r>
            <a:endParaRPr sz="2200">
              <a:solidFill>
                <a:srgbClr val="434343"/>
              </a:solidFill>
              <a:latin typeface="Open Sans"/>
              <a:ea typeface="Open Sans"/>
              <a:cs typeface="Open Sans"/>
              <a:sym typeface="Open Sans"/>
            </a:endParaRP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g5e13b70348_0_608"/>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1100"/>
              <a:buNone/>
            </a:pPr>
            <a:r>
              <a:rPr lang="en-US"/>
              <a:t>Modules: Exports</a:t>
            </a:r>
            <a:endParaRPr/>
          </a:p>
        </p:txBody>
      </p:sp>
      <p:pic>
        <p:nvPicPr>
          <p:cNvPr id="1008" name="Google Shape;1008;g5e13b70348_0_608"/>
          <p:cNvPicPr preferRelativeResize="0"/>
          <p:nvPr/>
        </p:nvPicPr>
        <p:blipFill>
          <a:blip r:embed="rId3">
            <a:alphaModFix/>
          </a:blip>
          <a:stretch>
            <a:fillRect/>
          </a:stretch>
        </p:blipFill>
        <p:spPr>
          <a:xfrm>
            <a:off x="5784775" y="760650"/>
            <a:ext cx="4649125" cy="365750"/>
          </a:xfrm>
          <a:prstGeom prst="rect">
            <a:avLst/>
          </a:prstGeom>
          <a:noFill/>
          <a:ln>
            <a:noFill/>
          </a:ln>
        </p:spPr>
      </p:pic>
      <p:sp>
        <p:nvSpPr>
          <p:cNvPr id="1009" name="Google Shape;1009;g5e13b70348_0_608"/>
          <p:cNvSpPr txBox="1">
            <a:spLocks noGrp="1"/>
          </p:cNvSpPr>
          <p:nvPr>
            <p:ph type="body" idx="1"/>
          </p:nvPr>
        </p:nvSpPr>
        <p:spPr>
          <a:xfrm>
            <a:off x="1568975" y="1741675"/>
            <a:ext cx="13869600" cy="2202300"/>
          </a:xfrm>
          <a:prstGeom prst="rect">
            <a:avLst/>
          </a:prstGeom>
          <a:noFill/>
          <a:ln>
            <a:noFill/>
          </a:ln>
        </p:spPr>
        <p:txBody>
          <a:bodyPr spcFirstLastPara="1" wrap="square" lIns="91425" tIns="0" rIns="91425" bIns="0" anchor="t" anchorCtr="0">
            <a:noAutofit/>
          </a:bodyPr>
          <a:lstStyle/>
          <a:p>
            <a:pPr marL="457200" lvl="0" indent="-368300" algn="l" rtl="0">
              <a:lnSpc>
                <a:spcPct val="150000"/>
              </a:lnSpc>
              <a:spcBef>
                <a:spcPts val="1000"/>
              </a:spcBef>
              <a:spcAft>
                <a:spcPct val="0"/>
              </a:spcAft>
              <a:buClr>
                <a:srgbClr val="434343"/>
              </a:buClr>
              <a:buSzPts val="2200"/>
              <a:buFont typeface="Open Sans"/>
              <a:buChar char="●"/>
            </a:pPr>
            <a:r>
              <a:rPr lang="en-US">
                <a:solidFill>
                  <a:srgbClr val="434343"/>
                </a:solidFill>
              </a:rPr>
              <a:t>Types of exports: Named exports and default exports</a:t>
            </a:r>
            <a:endParaRPr>
              <a:solidFill>
                <a:srgbClr val="434343"/>
              </a:solidFill>
            </a:endParaRPr>
          </a:p>
          <a:p>
            <a:pPr marL="914400" lvl="1"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Named exports: Export multiple things by prefixing their declarations with the keyword </a:t>
            </a:r>
            <a:r>
              <a:rPr lang="en-US" sz="2200" i="1">
                <a:solidFill>
                  <a:srgbClr val="434343"/>
                </a:solidFill>
                <a:latin typeface="Open Sans"/>
                <a:ea typeface="Open Sans"/>
                <a:cs typeface="Open Sans"/>
                <a:sym typeface="Open Sans"/>
              </a:rPr>
              <a:t>export</a:t>
            </a:r>
            <a:endParaRPr sz="2200" i="1">
              <a:solidFill>
                <a:srgbClr val="434343"/>
              </a:solidFill>
              <a:latin typeface="Open Sans"/>
              <a:ea typeface="Open Sans"/>
              <a:cs typeface="Open Sans"/>
              <a:sym typeface="Open Sans"/>
            </a:endParaRPr>
          </a:p>
          <a:p>
            <a:pPr marL="914400" lvl="1"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Default exports: Only export single values</a:t>
            </a:r>
            <a:endParaRPr sz="2200">
              <a:solidFill>
                <a:srgbClr val="434343"/>
              </a:solidFill>
              <a:latin typeface="Open Sans"/>
              <a:ea typeface="Open Sans"/>
              <a:cs typeface="Open Sans"/>
              <a:sym typeface="Open Sans"/>
            </a:endParaRPr>
          </a:p>
          <a:p>
            <a:pPr marL="1371600" lvl="2" indent="-368300" algn="l" rtl="0">
              <a:lnSpc>
                <a:spcPct val="150000"/>
              </a:lnSpc>
              <a:spcBef>
                <a:spcPct val="0"/>
              </a:spcBef>
              <a:spcAft>
                <a:spcPct val="0"/>
              </a:spcAft>
              <a:buClr>
                <a:srgbClr val="434343"/>
              </a:buClr>
              <a:buSzPts val="2200"/>
              <a:buFont typeface="Open Sans"/>
              <a:buChar char="■"/>
            </a:pPr>
            <a:r>
              <a:rPr lang="en-US" sz="2200">
                <a:solidFill>
                  <a:srgbClr val="434343"/>
                </a:solidFill>
                <a:latin typeface="Open Sans"/>
                <a:ea typeface="Open Sans"/>
                <a:cs typeface="Open Sans"/>
                <a:sym typeface="Open Sans"/>
              </a:rPr>
              <a:t>Styles of default exports: Labeling declarations and default-exporting values directly</a:t>
            </a:r>
            <a:endParaRPr sz="2200">
              <a:solidFill>
                <a:srgbClr val="434343"/>
              </a:solidFill>
              <a:latin typeface="Open Sans"/>
              <a:ea typeface="Open Sans"/>
              <a:cs typeface="Open Sans"/>
              <a:sym typeface="Open Sans"/>
            </a:endParaRPr>
          </a:p>
          <a:p>
            <a:pPr marL="0" lvl="0" indent="0" algn="l" rtl="0">
              <a:lnSpc>
                <a:spcPct val="150000"/>
              </a:lnSpc>
              <a:spcBef>
                <a:spcPts val="1000"/>
              </a:spcBef>
              <a:spcAft>
                <a:spcPct val="0"/>
              </a:spcAft>
              <a:buNone/>
            </a:pPr>
            <a:endParaRPr>
              <a:solidFill>
                <a:srgbClr val="434343"/>
              </a:solidFill>
            </a:endParaRPr>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g5e13b70348_0_62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1100"/>
              <a:buNone/>
            </a:pPr>
            <a:r>
              <a:rPr lang="en-US"/>
              <a:t>Modules: Imports</a:t>
            </a:r>
            <a:endParaRPr/>
          </a:p>
        </p:txBody>
      </p:sp>
      <p:pic>
        <p:nvPicPr>
          <p:cNvPr id="1015" name="Google Shape;1015;g5e13b70348_0_625"/>
          <p:cNvPicPr preferRelativeResize="0"/>
          <p:nvPr/>
        </p:nvPicPr>
        <p:blipFill>
          <a:blip r:embed="rId3">
            <a:alphaModFix/>
          </a:blip>
          <a:stretch>
            <a:fillRect/>
          </a:stretch>
        </p:blipFill>
        <p:spPr>
          <a:xfrm>
            <a:off x="5687451" y="760650"/>
            <a:ext cx="4827700" cy="365750"/>
          </a:xfrm>
          <a:prstGeom prst="rect">
            <a:avLst/>
          </a:prstGeom>
          <a:noFill/>
          <a:ln>
            <a:noFill/>
          </a:ln>
        </p:spPr>
      </p:pic>
      <p:sp>
        <p:nvSpPr>
          <p:cNvPr id="1016" name="Google Shape;1016;g5e13b70348_0_625"/>
          <p:cNvSpPr txBox="1">
            <a:spLocks noGrp="1"/>
          </p:cNvSpPr>
          <p:nvPr>
            <p:ph type="body" idx="1"/>
          </p:nvPr>
        </p:nvSpPr>
        <p:spPr>
          <a:xfrm>
            <a:off x="1568975" y="1741675"/>
            <a:ext cx="13869600" cy="687300"/>
          </a:xfrm>
          <a:prstGeom prst="rect">
            <a:avLst/>
          </a:prstGeom>
          <a:noFill/>
          <a:ln>
            <a:noFill/>
          </a:ln>
        </p:spPr>
        <p:txBody>
          <a:bodyPr spcFirstLastPara="1" wrap="square" lIns="91425" tIns="0" rIns="91425" bIns="0" anchor="t" anchorCtr="0">
            <a:noAutofit/>
          </a:bodyPr>
          <a:lstStyle/>
          <a:p>
            <a:pPr marL="457200" lvl="0" indent="-406400" algn="l" rtl="0">
              <a:lnSpc>
                <a:spcPct val="115000"/>
              </a:lnSpc>
              <a:spcBef>
                <a:spcPts val="1000"/>
              </a:spcBef>
              <a:spcAft>
                <a:spcPct val="0"/>
              </a:spcAft>
              <a:buSzPts val="2800"/>
              <a:buChar char="•"/>
            </a:pPr>
            <a:r>
              <a:rPr lang="en-US"/>
              <a:t>Imports are read-only views on exports.</a:t>
            </a:r>
            <a:endParaRPr/>
          </a:p>
          <a:p>
            <a:pPr marL="457200" lvl="0" indent="-406400" algn="l" rtl="0">
              <a:lnSpc>
                <a:spcPct val="115000"/>
              </a:lnSpc>
              <a:spcBef>
                <a:spcPct val="0"/>
              </a:spcBef>
              <a:spcAft>
                <a:spcPct val="0"/>
              </a:spcAft>
              <a:buSzPts val="2800"/>
              <a:buChar char="•"/>
            </a:pPr>
            <a:r>
              <a:rPr lang="en-US"/>
              <a:t>Imports and exports must be at the top level.</a:t>
            </a:r>
            <a:endParaRPr/>
          </a:p>
          <a:p>
            <a:pPr marL="457200" lvl="0" indent="-406400" algn="l" rtl="0">
              <a:lnSpc>
                <a:spcPct val="115000"/>
              </a:lnSpc>
              <a:spcBef>
                <a:spcPct val="0"/>
              </a:spcBef>
              <a:spcAft>
                <a:spcPct val="0"/>
              </a:spcAft>
              <a:buSzPts val="2800"/>
              <a:buChar char="•"/>
            </a:pPr>
            <a:r>
              <a:rPr lang="en-US"/>
              <a:t>Module imports are hoisted, that is, internally moved to the beginning of the current scope.</a:t>
            </a:r>
            <a:endParaRPr/>
          </a:p>
          <a:p>
            <a:pPr marL="457200" lvl="0" indent="-406400" algn="l" rtl="0">
              <a:lnSpc>
                <a:spcPct val="115000"/>
              </a:lnSpc>
              <a:spcBef>
                <a:spcPct val="0"/>
              </a:spcBef>
              <a:spcAft>
                <a:spcPct val="0"/>
              </a:spcAft>
              <a:buSzPts val="2800"/>
              <a:buChar char="•"/>
            </a:pPr>
            <a:r>
              <a:rPr lang="en-US"/>
              <a:t>Imports are designed with support for cyclic dependencies.</a:t>
            </a:r>
            <a:endParaRPr/>
          </a:p>
        </p:txBody>
      </p: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g5f74df13c7_0_636"/>
          <p:cNvSpPr txBox="1">
            <a:spLocks noGrp="1"/>
          </p:cNvSpPr>
          <p:nvPr>
            <p:ph type="title"/>
          </p:nvPr>
        </p:nvSpPr>
        <p:spPr>
          <a:xfrm>
            <a:off x="812800" y="436395"/>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ct val="0"/>
              </a:spcBef>
              <a:spcAft>
                <a:spcPct val="0"/>
              </a:spcAft>
              <a:buSzPts val="4400"/>
              <a:buNone/>
            </a:pPr>
            <a:r>
              <a:rPr lang="en-US"/>
              <a:t>Import and Export Modules</a:t>
            </a:r>
            <a:endParaRPr/>
          </a:p>
        </p:txBody>
      </p:sp>
      <p:sp>
        <p:nvSpPr>
          <p:cNvPr id="1022" name="Google Shape;1022;g5f74df13c7_0_636"/>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1000"/>
              </a:spcBef>
              <a:spcAft>
                <a:spcPct val="0"/>
              </a:spcAft>
              <a:buSzPts val="2800"/>
              <a:buNone/>
            </a:pPr>
            <a:r>
              <a:rPr lang="en-US" b="1"/>
              <a:t>Problem Statement:</a:t>
            </a:r>
            <a:r>
              <a:rPr lang="en-US"/>
              <a:t> Demonstrate the use of import and export modules in JavaScript. </a:t>
            </a:r>
            <a:endParaRPr/>
          </a:p>
        </p:txBody>
      </p:sp>
      <p:sp>
        <p:nvSpPr>
          <p:cNvPr id="1023" name="Google Shape;1023;g5f74df13c7_0_636"/>
          <p:cNvSpPr txBox="1"/>
          <p:nvPr/>
        </p:nvSpPr>
        <p:spPr>
          <a:xfrm>
            <a:off x="12591457" y="1765347"/>
            <a:ext cx="3484800" cy="358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ct val="0"/>
              </a:spcBef>
              <a:spcAft>
                <a:spcPct val="0"/>
              </a:spcAft>
              <a:buClr>
                <a:srgbClr val="0F547B"/>
              </a:buClr>
              <a:buSzPts val="700"/>
              <a:buFont typeface="Arial"/>
              <a:buNone/>
            </a:pPr>
            <a:r>
              <a:rPr lang="en-US" sz="2200" b="1" i="0" u="none" strike="noStrike" cap="none">
                <a:solidFill>
                  <a:srgbClr val="0F547B"/>
                </a:solidFill>
                <a:latin typeface="Open Sans"/>
                <a:ea typeface="Open Sans"/>
                <a:cs typeface="Open Sans"/>
                <a:sym typeface="Open Sans"/>
              </a:rPr>
              <a:t>Duration: 20 min.</a:t>
            </a:r>
            <a:endParaRPr sz="2200" b="1" i="0" u="none" strike="noStrike" cap="none">
              <a:solidFill>
                <a:srgbClr val="000000"/>
              </a:solidFill>
              <a:latin typeface="Open Sans"/>
              <a:ea typeface="Open Sans"/>
              <a:cs typeface="Open Sans"/>
              <a:sym typeface="Open Sans"/>
            </a:endParaRPr>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Google Shape;1028;g5f74df13c7_0_642"/>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ct val="0"/>
              </a:spcBef>
              <a:spcAft>
                <a:spcPct val="0"/>
              </a:spcAft>
              <a:buSzPts val="4400"/>
              <a:buNone/>
            </a:pPr>
            <a:r>
              <a:rPr lang="en-US"/>
              <a:t>Assisted Practice: Guidelines</a:t>
            </a:r>
            <a:endParaRPr/>
          </a:p>
        </p:txBody>
      </p:sp>
      <p:sp>
        <p:nvSpPr>
          <p:cNvPr id="1029" name="Google Shape;1029;g5f74df13c7_0_642"/>
          <p:cNvSpPr txBox="1">
            <a:spLocks noGrp="1"/>
          </p:cNvSpPr>
          <p:nvPr>
            <p:ph type="body" idx="1"/>
          </p:nvPr>
        </p:nvSpPr>
        <p:spPr>
          <a:xfrm>
            <a:off x="1901825" y="1808175"/>
            <a:ext cx="14354101" cy="5527800"/>
          </a:xfrm>
          <a:prstGeom prst="rect">
            <a:avLst/>
          </a:prstGeom>
          <a:noFill/>
          <a:ln>
            <a:noFill/>
          </a:ln>
        </p:spPr>
        <p:txBody>
          <a:bodyPr spcFirstLastPara="1" wrap="square" lIns="91425" tIns="0" rIns="91425" bIns="0" anchor="t" anchorCtr="0">
            <a:noAutofit/>
          </a:bodyPr>
          <a:lstStyle/>
          <a:p>
            <a:pPr marL="0" lvl="0" indent="0" algn="l" rtl="0">
              <a:lnSpc>
                <a:spcPct val="200000"/>
              </a:lnSpc>
              <a:spcBef>
                <a:spcPts val="1000"/>
              </a:spcBef>
              <a:spcAft>
                <a:spcPct val="0"/>
              </a:spcAft>
              <a:buNone/>
            </a:pPr>
            <a:r>
              <a:rPr lang="en-US"/>
              <a:t>Steps to demonstrate importing and exporting modules:</a:t>
            </a:r>
            <a:endParaRPr/>
          </a:p>
          <a:p>
            <a:pPr marL="457200" lvl="0" indent="-419100" algn="l" rtl="0">
              <a:lnSpc>
                <a:spcPct val="200000"/>
              </a:lnSpc>
              <a:spcBef>
                <a:spcPts val="1000"/>
              </a:spcBef>
              <a:spcAft>
                <a:spcPct val="0"/>
              </a:spcAft>
              <a:buSzPts val="2200"/>
              <a:buFont typeface="Open Sans"/>
              <a:buAutoNum type="arabicPeriod"/>
            </a:pPr>
            <a:r>
              <a:rPr lang="en-US">
                <a:solidFill>
                  <a:srgbClr val="3F3F3F"/>
                </a:solidFill>
              </a:rPr>
              <a:t>Create a JavaScript </a:t>
            </a:r>
            <a:r>
              <a:rPr lang="en-US"/>
              <a:t>file </a:t>
            </a:r>
            <a:r>
              <a:rPr lang="en-US">
                <a:solidFill>
                  <a:srgbClr val="3F3F3F"/>
                </a:solidFill>
              </a:rPr>
              <a:t>in your IDE. </a:t>
            </a:r>
            <a:endParaRPr/>
          </a:p>
          <a:p>
            <a:pPr marL="457200" lvl="0" indent="-419100" algn="l" rtl="0">
              <a:lnSpc>
                <a:spcPct val="200000"/>
              </a:lnSpc>
              <a:spcBef>
                <a:spcPts val="1000"/>
              </a:spcBef>
              <a:spcAft>
                <a:spcPct val="0"/>
              </a:spcAft>
              <a:buSzPts val="2200"/>
              <a:buFont typeface="Open Sans"/>
              <a:buAutoNum type="arabicPeriod"/>
            </a:pPr>
            <a:r>
              <a:rPr lang="en-US">
                <a:solidFill>
                  <a:srgbClr val="3F3F3F"/>
                </a:solidFill>
              </a:rPr>
              <a:t>Write a program t</a:t>
            </a:r>
            <a:r>
              <a:rPr lang="en-US"/>
              <a:t>hat imports and exports modules</a:t>
            </a:r>
            <a:r>
              <a:rPr lang="en-US">
                <a:solidFill>
                  <a:srgbClr val="3F3F3F"/>
                </a:solidFill>
              </a:rPr>
              <a:t> in JavaScript.</a:t>
            </a:r>
            <a:endParaRPr/>
          </a:p>
          <a:p>
            <a:pPr marL="457200" lvl="0" indent="-419100" algn="l" rtl="0">
              <a:lnSpc>
                <a:spcPct val="200000"/>
              </a:lnSpc>
              <a:spcBef>
                <a:spcPts val="1000"/>
              </a:spcBef>
              <a:spcAft>
                <a:spcPct val="0"/>
              </a:spcAft>
              <a:buSzPts val="2200"/>
              <a:buFont typeface="Open Sans"/>
              <a:buAutoNum type="arabicPeriod"/>
            </a:pPr>
            <a:r>
              <a:rPr lang="en-US"/>
              <a:t>Run the code.</a:t>
            </a:r>
            <a:endParaRPr/>
          </a:p>
          <a:p>
            <a:pPr marL="0" lvl="0" indent="0" algn="l" rtl="0">
              <a:lnSpc>
                <a:spcPct val="200000"/>
              </a:lnSpc>
              <a:spcBef>
                <a:spcPts val="1000"/>
              </a:spcBef>
              <a:spcAft>
                <a:spcPct val="0"/>
              </a:spcAft>
              <a:buNone/>
            </a:pPr>
            <a:endParaRPr/>
          </a:p>
        </p:txBody>
      </p:sp>
      <p:pic>
        <p:nvPicPr>
          <p:cNvPr id="1030" name="Google Shape;1030;g5f74df13c7_0_642"/>
          <p:cNvPicPr preferRelativeResize="0"/>
          <p:nvPr/>
        </p:nvPicPr>
        <p:blipFill>
          <a:blip r:embed="rId3">
            <a:alphaModFix/>
          </a:blip>
          <a:stretch>
            <a:fillRect/>
          </a:stretch>
        </p:blipFill>
        <p:spPr>
          <a:xfrm>
            <a:off x="4151775" y="760650"/>
            <a:ext cx="8097274" cy="365750"/>
          </a:xfrm>
          <a:prstGeom prst="rect">
            <a:avLst/>
          </a:prstGeom>
          <a:noFill/>
          <a:ln>
            <a:noFill/>
          </a:ln>
        </p:spPr>
      </p:pic>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g5f5085ad6d_0_0"/>
          <p:cNvSpPr txBox="1">
            <a:spLocks noGrp="1"/>
          </p:cNvSpPr>
          <p:nvPr>
            <p:ph type="body" idx="2"/>
          </p:nvPr>
        </p:nvSpPr>
        <p:spPr>
          <a:xfrm>
            <a:off x="3012031" y="571937"/>
            <a:ext cx="12323700" cy="1425000"/>
          </a:xfrm>
          <a:prstGeom prst="rect">
            <a:avLst/>
          </a:prstGeom>
        </p:spPr>
        <p:txBody>
          <a:bodyPr spcFirstLastPara="1" wrap="square" lIns="91425" tIns="45700" rIns="91425" bIns="45700" anchor="ctr" anchorCtr="0">
            <a:noAutofit/>
          </a:bodyPr>
          <a:lstStyle/>
          <a:p>
            <a:pPr marL="0" lvl="0" indent="0" algn="l" rtl="0">
              <a:spcBef>
                <a:spcPts val="1000"/>
              </a:spcBef>
              <a:spcAft>
                <a:spcPct val="0"/>
              </a:spcAft>
              <a:buNone/>
            </a:pPr>
            <a:r>
              <a:rPr lang="en-US"/>
              <a:t>Which of this is </a:t>
            </a:r>
            <a:r>
              <a:rPr lang="en-US" i="1"/>
              <a:t>not</a:t>
            </a:r>
            <a:r>
              <a:rPr lang="en-US"/>
              <a:t> a new feature introduced by ES6?</a:t>
            </a:r>
            <a:endParaRPr/>
          </a:p>
        </p:txBody>
      </p:sp>
      <p:sp>
        <p:nvSpPr>
          <p:cNvPr id="1042" name="Google Shape;1042;g5f5085ad6d_0_0"/>
          <p:cNvSpPr txBox="1">
            <a:spLocks noGrp="1"/>
          </p:cNvSpPr>
          <p:nvPr>
            <p:ph type="body" idx="3"/>
          </p:nvPr>
        </p:nvSpPr>
        <p:spPr>
          <a:xfrm>
            <a:off x="2329744" y="2788417"/>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Promises</a:t>
            </a:r>
            <a:endParaRPr/>
          </a:p>
        </p:txBody>
      </p:sp>
      <p:sp>
        <p:nvSpPr>
          <p:cNvPr id="1043" name="Google Shape;1043;g5f5085ad6d_0_0"/>
          <p:cNvSpPr txBox="1">
            <a:spLocks noGrp="1"/>
          </p:cNvSpPr>
          <p:nvPr>
            <p:ph type="body" idx="4"/>
          </p:nvPr>
        </p:nvSpPr>
        <p:spPr>
          <a:xfrm>
            <a:off x="2329744" y="360902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Object literals</a:t>
            </a:r>
            <a:endParaRPr/>
          </a:p>
        </p:txBody>
      </p:sp>
      <p:sp>
        <p:nvSpPr>
          <p:cNvPr id="1044" name="Google Shape;1044;g5f5085ad6d_0_0"/>
          <p:cNvSpPr txBox="1">
            <a:spLocks noGrp="1"/>
          </p:cNvSpPr>
          <p:nvPr>
            <p:ph type="body" idx="5"/>
          </p:nvPr>
        </p:nvSpPr>
        <p:spPr>
          <a:xfrm>
            <a:off x="2329744" y="4429627"/>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Classes</a:t>
            </a:r>
            <a:endParaRPr/>
          </a:p>
        </p:txBody>
      </p:sp>
      <p:sp>
        <p:nvSpPr>
          <p:cNvPr id="1045" name="Google Shape;1045;g5f5085ad6d_0_0"/>
          <p:cNvSpPr txBox="1">
            <a:spLocks noGrp="1"/>
          </p:cNvSpPr>
          <p:nvPr>
            <p:ph type="body" idx="6"/>
          </p:nvPr>
        </p:nvSpPr>
        <p:spPr>
          <a:xfrm>
            <a:off x="2329744" y="525023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Fat arrow functions</a:t>
            </a:r>
            <a:endParaRPr/>
          </a:p>
        </p:txBody>
      </p:sp>
      <p:sp>
        <p:nvSpPr>
          <p:cNvPr id="1046" name="Google Shape;1046;g5f5085ad6d_0_0"/>
          <p:cNvSpPr txBox="1">
            <a:spLocks noGrp="1"/>
          </p:cNvSpPr>
          <p:nvPr>
            <p:ph type="body" idx="1"/>
          </p:nvPr>
        </p:nvSpPr>
        <p:spPr>
          <a:xfrm>
            <a:off x="1280469" y="1281797"/>
            <a:ext cx="1698900" cy="674100"/>
          </a:xfrm>
          <a:prstGeom prst="rect">
            <a:avLst/>
          </a:prstGeom>
        </p:spPr>
        <p:txBody>
          <a:bodyPr spcFirstLastPara="1" wrap="square" lIns="91425" tIns="45700" rIns="91425" bIns="45700" anchor="t" anchorCtr="0">
            <a:noAutofit/>
          </a:bodyPr>
          <a:lstStyle/>
          <a:p>
            <a:pPr marL="0" lvl="0" indent="0" algn="ctr" rtl="0">
              <a:spcBef>
                <a:spcPts val="1000"/>
              </a:spcBef>
              <a:spcAft>
                <a:spcPct val="0"/>
              </a:spcAft>
              <a:buNone/>
            </a:pPr>
            <a:r>
              <a:rPr lang="en-US"/>
              <a:t>1</a:t>
            </a:r>
            <a:endParaRPr/>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g5f5085ad6d_0_10"/>
          <p:cNvSpPr txBox="1">
            <a:spLocks noGrp="1"/>
          </p:cNvSpPr>
          <p:nvPr>
            <p:ph type="body" idx="3"/>
          </p:nvPr>
        </p:nvSpPr>
        <p:spPr>
          <a:xfrm>
            <a:off x="670033" y="7935120"/>
            <a:ext cx="15194400" cy="998700"/>
          </a:xfrm>
          <a:prstGeom prst="rect">
            <a:avLst/>
          </a:prstGeom>
        </p:spPr>
        <p:txBody>
          <a:bodyPr spcFirstLastPara="1" wrap="square" lIns="91425" tIns="45700" rIns="91425" bIns="45700" anchor="t" anchorCtr="0">
            <a:noAutofit/>
          </a:bodyPr>
          <a:lstStyle/>
          <a:p>
            <a:pPr marL="0" lvl="0" indent="0" algn="l" rtl="0">
              <a:spcBef>
                <a:spcPts val="1000"/>
              </a:spcBef>
              <a:spcAft>
                <a:spcPct val="0"/>
              </a:spcAft>
              <a:buNone/>
            </a:pPr>
            <a:r>
              <a:rPr lang="en-US"/>
              <a:t>Object literals have been a part of JavaScript since ES3. ES6 introduced Enhanced Object Literals.</a:t>
            </a:r>
            <a:endParaRPr/>
          </a:p>
        </p:txBody>
      </p:sp>
      <p:sp>
        <p:nvSpPr>
          <p:cNvPr id="1053" name="Google Shape;1053;g5f5085ad6d_0_10"/>
          <p:cNvSpPr txBox="1">
            <a:spLocks noGrp="1"/>
          </p:cNvSpPr>
          <p:nvPr>
            <p:ph type="body" idx="4"/>
          </p:nvPr>
        </p:nvSpPr>
        <p:spPr>
          <a:xfrm>
            <a:off x="3346904" y="7368182"/>
            <a:ext cx="9022200" cy="400200"/>
          </a:xfrm>
          <a:prstGeom prst="rect">
            <a:avLst/>
          </a:prstGeom>
        </p:spPr>
        <p:txBody>
          <a:bodyPr spcFirstLastPara="1" wrap="square" lIns="91425" tIns="0" rIns="91425" bIns="0" anchor="b" anchorCtr="0">
            <a:noAutofit/>
          </a:bodyPr>
          <a:lstStyle/>
          <a:p>
            <a:pPr marL="0" lvl="0" indent="0" algn="l" rtl="0">
              <a:spcBef>
                <a:spcPts val="1000"/>
              </a:spcBef>
              <a:spcAft>
                <a:spcPct val="0"/>
              </a:spcAft>
              <a:buNone/>
            </a:pPr>
            <a:r>
              <a:rPr lang="en-US"/>
              <a:t>b</a:t>
            </a:r>
            <a:endParaRPr/>
          </a:p>
        </p:txBody>
      </p:sp>
      <p:sp>
        <p:nvSpPr>
          <p:cNvPr id="1054" name="Google Shape;1054;g5f5085ad6d_0_10"/>
          <p:cNvSpPr txBox="1">
            <a:spLocks noGrp="1"/>
          </p:cNvSpPr>
          <p:nvPr>
            <p:ph type="body" idx="2"/>
          </p:nvPr>
        </p:nvSpPr>
        <p:spPr>
          <a:xfrm>
            <a:off x="3012031" y="571937"/>
            <a:ext cx="12323700" cy="1425000"/>
          </a:xfrm>
          <a:prstGeom prst="rect">
            <a:avLst/>
          </a:prstGeom>
        </p:spPr>
        <p:txBody>
          <a:bodyPr spcFirstLastPara="1" wrap="square" lIns="91425" tIns="45700" rIns="91425" bIns="45700" anchor="ctr" anchorCtr="0">
            <a:noAutofit/>
          </a:bodyPr>
          <a:lstStyle/>
          <a:p>
            <a:pPr marL="0" lvl="0" indent="0" algn="l" rtl="0">
              <a:spcBef>
                <a:spcPts val="1000"/>
              </a:spcBef>
              <a:spcAft>
                <a:spcPct val="0"/>
              </a:spcAft>
              <a:buNone/>
            </a:pPr>
            <a:r>
              <a:rPr lang="en-US"/>
              <a:t>Which of this is </a:t>
            </a:r>
            <a:r>
              <a:rPr lang="en-US" i="1"/>
              <a:t>not</a:t>
            </a:r>
            <a:r>
              <a:rPr lang="en-US"/>
              <a:t> a new feature introduced by ES6?</a:t>
            </a:r>
            <a:endParaRPr/>
          </a:p>
        </p:txBody>
      </p:sp>
      <p:sp>
        <p:nvSpPr>
          <p:cNvPr id="1055" name="Google Shape;1055;g5f5085ad6d_0_10"/>
          <p:cNvSpPr txBox="1">
            <a:spLocks noGrp="1"/>
          </p:cNvSpPr>
          <p:nvPr>
            <p:ph type="body" idx="3"/>
          </p:nvPr>
        </p:nvSpPr>
        <p:spPr>
          <a:xfrm>
            <a:off x="2329744" y="2788417"/>
            <a:ext cx="11250600" cy="701700"/>
          </a:xfrm>
          <a:prstGeom prst="rect">
            <a:avLst/>
          </a:prstGeom>
        </p:spPr>
        <p:txBody>
          <a:bodyPr spcFirstLastPara="1" wrap="square" lIns="91425" tIns="45700" rIns="91425" bIns="45700" anchor="t" anchorCtr="0">
            <a:noAutofit/>
          </a:bodyPr>
          <a:lstStyle/>
          <a:p>
            <a:pPr marL="0" lvl="0" indent="0" algn="l" rtl="0">
              <a:spcBef>
                <a:spcPts val="1000"/>
              </a:spcBef>
              <a:spcAft>
                <a:spcPct val="0"/>
              </a:spcAft>
              <a:buNone/>
            </a:pPr>
            <a:r>
              <a:rPr lang="en-US" b="0"/>
              <a:t>Promises</a:t>
            </a:r>
            <a:endParaRPr b="0"/>
          </a:p>
        </p:txBody>
      </p:sp>
      <p:sp>
        <p:nvSpPr>
          <p:cNvPr id="1056" name="Google Shape;1056;g5f5085ad6d_0_10"/>
          <p:cNvSpPr txBox="1">
            <a:spLocks noGrp="1"/>
          </p:cNvSpPr>
          <p:nvPr>
            <p:ph type="body" idx="4"/>
          </p:nvPr>
        </p:nvSpPr>
        <p:spPr>
          <a:xfrm>
            <a:off x="2329744" y="3322597"/>
            <a:ext cx="11250600" cy="701700"/>
          </a:xfrm>
          <a:prstGeom prst="rect">
            <a:avLst/>
          </a:prstGeom>
        </p:spPr>
        <p:txBody>
          <a:bodyPr spcFirstLastPara="1" wrap="square" lIns="91425" tIns="0" rIns="91425" bIns="0" anchor="b" anchorCtr="0">
            <a:noAutofit/>
          </a:bodyPr>
          <a:lstStyle/>
          <a:p>
            <a:pPr marL="0" lvl="0" indent="0" algn="l" rtl="0">
              <a:spcBef>
                <a:spcPts val="1000"/>
              </a:spcBef>
              <a:spcAft>
                <a:spcPct val="0"/>
              </a:spcAft>
              <a:buNone/>
            </a:pPr>
            <a:r>
              <a:rPr lang="en-US" sz="2000" b="0">
                <a:solidFill>
                  <a:srgbClr val="434343"/>
                </a:solidFill>
              </a:rPr>
              <a:t>Object literals</a:t>
            </a:r>
            <a:endParaRPr sz="2000" b="0">
              <a:solidFill>
                <a:srgbClr val="434343"/>
              </a:solidFill>
            </a:endParaRPr>
          </a:p>
        </p:txBody>
      </p:sp>
      <p:sp>
        <p:nvSpPr>
          <p:cNvPr id="1057" name="Google Shape;1057;g5f5085ad6d_0_10"/>
          <p:cNvSpPr txBox="1">
            <a:spLocks noGrp="1"/>
          </p:cNvSpPr>
          <p:nvPr>
            <p:ph type="body" idx="5"/>
          </p:nvPr>
        </p:nvSpPr>
        <p:spPr>
          <a:xfrm>
            <a:off x="2329744" y="4429627"/>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Classes</a:t>
            </a:r>
            <a:endParaRPr/>
          </a:p>
        </p:txBody>
      </p:sp>
      <p:sp>
        <p:nvSpPr>
          <p:cNvPr id="1058" name="Google Shape;1058;g5f5085ad6d_0_10"/>
          <p:cNvSpPr txBox="1">
            <a:spLocks noGrp="1"/>
          </p:cNvSpPr>
          <p:nvPr>
            <p:ph type="body" idx="6"/>
          </p:nvPr>
        </p:nvSpPr>
        <p:spPr>
          <a:xfrm>
            <a:off x="2329744" y="525023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Fat arrow functions</a:t>
            </a:r>
            <a:endParaRPr/>
          </a:p>
        </p:txBody>
      </p:sp>
      <p:sp>
        <p:nvSpPr>
          <p:cNvPr id="1059" name="Google Shape;1059;g5f5085ad6d_0_10"/>
          <p:cNvSpPr txBox="1">
            <a:spLocks noGrp="1"/>
          </p:cNvSpPr>
          <p:nvPr>
            <p:ph type="body" idx="1"/>
          </p:nvPr>
        </p:nvSpPr>
        <p:spPr>
          <a:xfrm>
            <a:off x="1280469" y="1281797"/>
            <a:ext cx="1698900" cy="674100"/>
          </a:xfrm>
          <a:prstGeom prst="rect">
            <a:avLst/>
          </a:prstGeom>
        </p:spPr>
        <p:txBody>
          <a:bodyPr spcFirstLastPara="1" wrap="square" lIns="91425" tIns="45700" rIns="91425" bIns="45700" anchor="t" anchorCtr="0">
            <a:noAutofit/>
          </a:bodyPr>
          <a:lstStyle/>
          <a:p>
            <a:pPr marL="0" lvl="0" indent="0" algn="ctr" rtl="0">
              <a:spcBef>
                <a:spcPts val="1000"/>
              </a:spcBef>
              <a:spcAft>
                <a:spcPct val="0"/>
              </a:spcAft>
              <a:buNone/>
            </a:pPr>
            <a:r>
              <a:rPr lang="en-US"/>
              <a:t>1</a:t>
            </a:r>
            <a:endParaRPr/>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g5f5085ad6d_0_40"/>
          <p:cNvSpPr txBox="1">
            <a:spLocks noGrp="1"/>
          </p:cNvSpPr>
          <p:nvPr>
            <p:ph type="body" idx="1"/>
          </p:nvPr>
        </p:nvSpPr>
        <p:spPr>
          <a:xfrm>
            <a:off x="1280469" y="1281797"/>
            <a:ext cx="1698900" cy="674100"/>
          </a:xfrm>
          <a:prstGeom prst="rect">
            <a:avLst/>
          </a:prstGeom>
        </p:spPr>
        <p:txBody>
          <a:bodyPr spcFirstLastPara="1" wrap="square" lIns="91425" tIns="45700" rIns="91425" bIns="45700" anchor="t" anchorCtr="0">
            <a:noAutofit/>
          </a:bodyPr>
          <a:lstStyle/>
          <a:p>
            <a:pPr marL="0" lvl="0" indent="0" algn="ctr" rtl="0">
              <a:spcBef>
                <a:spcPts val="1000"/>
              </a:spcBef>
              <a:spcAft>
                <a:spcPct val="0"/>
              </a:spcAft>
              <a:buNone/>
            </a:pPr>
            <a:r>
              <a:rPr lang="en-US"/>
              <a:t>2</a:t>
            </a:r>
            <a:endParaRPr/>
          </a:p>
        </p:txBody>
      </p:sp>
      <p:sp>
        <p:nvSpPr>
          <p:cNvPr id="1066" name="Google Shape;1066;g5f5085ad6d_0_40"/>
          <p:cNvSpPr txBox="1">
            <a:spLocks noGrp="1"/>
          </p:cNvSpPr>
          <p:nvPr>
            <p:ph type="body" idx="2"/>
          </p:nvPr>
        </p:nvSpPr>
        <p:spPr>
          <a:xfrm>
            <a:off x="3012031" y="571937"/>
            <a:ext cx="12323700" cy="1425000"/>
          </a:xfrm>
          <a:prstGeom prst="rect">
            <a:avLst/>
          </a:prstGeom>
        </p:spPr>
        <p:txBody>
          <a:bodyPr spcFirstLastPara="1" wrap="square" lIns="91425" tIns="45700" rIns="91425" bIns="45700" anchor="ctr" anchorCtr="0">
            <a:noAutofit/>
          </a:bodyPr>
          <a:lstStyle/>
          <a:p>
            <a:pPr marL="0" lvl="0" indent="0" algn="l" rtl="0">
              <a:spcBef>
                <a:spcPts val="1000"/>
              </a:spcBef>
              <a:spcAft>
                <a:spcPct val="0"/>
              </a:spcAft>
              <a:buNone/>
            </a:pPr>
            <a:r>
              <a:rPr lang="en-US"/>
              <a:t>Which of the following is a difference between </a:t>
            </a:r>
            <a:r>
              <a:rPr lang="en-US" i="1"/>
              <a:t>Let</a:t>
            </a:r>
            <a:r>
              <a:rPr lang="en-US"/>
              <a:t> and</a:t>
            </a:r>
            <a:r>
              <a:rPr lang="en-US" i="1"/>
              <a:t> Var</a:t>
            </a:r>
            <a:r>
              <a:rPr lang="en-US"/>
              <a:t>?</a:t>
            </a:r>
            <a:endParaRPr/>
          </a:p>
        </p:txBody>
      </p:sp>
      <p:sp>
        <p:nvSpPr>
          <p:cNvPr id="1067" name="Google Shape;1067;g5f5085ad6d_0_40"/>
          <p:cNvSpPr txBox="1">
            <a:spLocks noGrp="1"/>
          </p:cNvSpPr>
          <p:nvPr>
            <p:ph type="body" idx="3"/>
          </p:nvPr>
        </p:nvSpPr>
        <p:spPr>
          <a:xfrm>
            <a:off x="2329744" y="2788417"/>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Let allows redeclaration but var doesn’t.</a:t>
            </a:r>
            <a:endParaRPr/>
          </a:p>
        </p:txBody>
      </p:sp>
      <p:sp>
        <p:nvSpPr>
          <p:cNvPr id="1068" name="Google Shape;1068;g5f5085ad6d_0_40"/>
          <p:cNvSpPr txBox="1">
            <a:spLocks noGrp="1"/>
          </p:cNvSpPr>
          <p:nvPr>
            <p:ph type="body" idx="4"/>
          </p:nvPr>
        </p:nvSpPr>
        <p:spPr>
          <a:xfrm>
            <a:off x="2329744" y="360902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You cannot use let to declare global variables. Only var declares global variables.</a:t>
            </a:r>
            <a:endParaRPr/>
          </a:p>
        </p:txBody>
      </p:sp>
      <p:sp>
        <p:nvSpPr>
          <p:cNvPr id="1069" name="Google Shape;1069;g5f5085ad6d_0_40"/>
          <p:cNvSpPr txBox="1">
            <a:spLocks noGrp="1"/>
          </p:cNvSpPr>
          <p:nvPr>
            <p:ph type="body" idx="5"/>
          </p:nvPr>
        </p:nvSpPr>
        <p:spPr>
          <a:xfrm>
            <a:off x="2329750" y="4429625"/>
            <a:ext cx="118158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Variables declared with let cannot be accessed before they are declared in their enclosing block.</a:t>
            </a:r>
            <a:endParaRPr/>
          </a:p>
        </p:txBody>
      </p:sp>
      <p:sp>
        <p:nvSpPr>
          <p:cNvPr id="1070" name="Google Shape;1070;g5f5085ad6d_0_40"/>
          <p:cNvSpPr txBox="1">
            <a:spLocks noGrp="1"/>
          </p:cNvSpPr>
          <p:nvPr>
            <p:ph type="body" idx="6"/>
          </p:nvPr>
        </p:nvSpPr>
        <p:spPr>
          <a:xfrm>
            <a:off x="2329744" y="525023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ct val="0"/>
              </a:spcAft>
              <a:buNone/>
            </a:pPr>
            <a:r>
              <a:rPr lang="en-US"/>
              <a:t>Var is supported by Google Chrome but let isn’t.</a:t>
            </a:r>
            <a:endParaRP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9"/>
  <p:tag name="AS_OS" val="Unix 5.15.0.1036"/>
  <p:tag name="AS_RELEASE_DATE" val="2023.06.14"/>
  <p:tag name="AS_TITLE" val="Aspose.Slides for .NET Standard 2.0"/>
  <p:tag name="AS_VERSION" val="23.6"/>
</p:tagLst>
</file>

<file path=ppt/theme/theme1.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5594</Words>
  <Application>Microsoft Macintosh PowerPoint</Application>
  <PresentationFormat>Custom</PresentationFormat>
  <Paragraphs>552</Paragraphs>
  <Slides>103</Slides>
  <Notes>103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103</vt:i4>
      </vt:variant>
    </vt:vector>
  </HeadingPairs>
  <TitlesOfParts>
    <vt:vector size="110" baseType="lpstr">
      <vt:lpstr>Calibri</vt:lpstr>
      <vt:lpstr>Open Sans</vt:lpstr>
      <vt:lpstr>Roboto</vt:lpstr>
      <vt:lpstr>Arial</vt:lpstr>
      <vt:lpstr>Open Sans ExtraBold</vt:lpstr>
      <vt:lpstr>Digital Marketing</vt:lpstr>
      <vt:lpstr>Digital Marketing</vt:lpstr>
      <vt:lpstr>PowerPoint Presentation</vt:lpstr>
      <vt:lpstr>PowerPoint Presentation</vt:lpstr>
      <vt:lpstr>PowerPoint Presentation</vt:lpstr>
      <vt:lpstr>PowerPoint Presentation</vt:lpstr>
      <vt:lpstr>Introduction to React</vt:lpstr>
      <vt:lpstr>Introduction to React</vt:lpstr>
      <vt:lpstr>React and Redux</vt:lpstr>
      <vt:lpstr>Understanding Redux</vt:lpstr>
      <vt:lpstr>ES6 and React JS</vt:lpstr>
      <vt:lpstr>PowerPoint Presentation</vt:lpstr>
      <vt:lpstr>Introduction to ES6</vt:lpstr>
      <vt:lpstr>Introduction to ES6</vt:lpstr>
      <vt:lpstr>ES6: Evolution</vt:lpstr>
      <vt:lpstr>ES6: Under the Hood</vt:lpstr>
      <vt:lpstr>ES6 Features</vt:lpstr>
      <vt:lpstr>PowerPoint Presentation</vt:lpstr>
      <vt:lpstr>Array Helper Methods</vt:lpstr>
      <vt:lpstr>Array Helper Methods: forEach()</vt:lpstr>
      <vt:lpstr>Array Helper Methods: forEach()</vt:lpstr>
      <vt:lpstr>Array Helper Methods: map()</vt:lpstr>
      <vt:lpstr>Array Helper Methods: map()</vt:lpstr>
      <vt:lpstr>Array Helper Methods: filter()</vt:lpstr>
      <vt:lpstr>Array Helper Methods: find()</vt:lpstr>
      <vt:lpstr>Array Helper Methods: every()</vt:lpstr>
      <vt:lpstr>Array Helper Methods: some()</vt:lpstr>
      <vt:lpstr>Array Helper Methods: reduce()</vt:lpstr>
      <vt:lpstr>Array Helper Methods: reduce()</vt:lpstr>
      <vt:lpstr>PowerPoint Presentation</vt:lpstr>
      <vt:lpstr>Scope</vt:lpstr>
      <vt:lpstr>Scope</vt:lpstr>
      <vt:lpstr>Assisted Practice: Guidelines</vt:lpstr>
      <vt:lpstr>Const</vt:lpstr>
      <vt:lpstr>Let</vt:lpstr>
      <vt:lpstr>Let vs. Var</vt:lpstr>
      <vt:lpstr>Let and Const</vt:lpstr>
      <vt:lpstr>Assisted Practice: Guidelines</vt:lpstr>
      <vt:lpstr>PowerPoint Presentation</vt:lpstr>
      <vt:lpstr>Template Literals</vt:lpstr>
      <vt:lpstr>Template Literals</vt:lpstr>
      <vt:lpstr>Template Literals</vt:lpstr>
      <vt:lpstr>Assisted Practice: Guidelines</vt:lpstr>
      <vt:lpstr>PowerPoint Presentation</vt:lpstr>
      <vt:lpstr>Enhanced Object Literals</vt:lpstr>
      <vt:lpstr>Enhanced Object Literals</vt:lpstr>
      <vt:lpstr>PowerPoint Presentation</vt:lpstr>
      <vt:lpstr>Default Function Arguments</vt:lpstr>
      <vt:lpstr>Default Function Arguments</vt:lpstr>
      <vt:lpstr>Default Function Arguments</vt:lpstr>
      <vt:lpstr>Assisted Practice: Guidelines </vt:lpstr>
      <vt:lpstr>PowerPoint Presentation</vt:lpstr>
      <vt:lpstr>Rest</vt:lpstr>
      <vt:lpstr>Rest</vt:lpstr>
      <vt:lpstr>Rest</vt:lpstr>
      <vt:lpstr>Assisted Practice: Guidelines </vt:lpstr>
      <vt:lpstr>Spread</vt:lpstr>
      <vt:lpstr>Spread</vt:lpstr>
      <vt:lpstr>Assisted Practice: Guidelines </vt:lpstr>
      <vt:lpstr>PowerPoint Presentation</vt:lpstr>
      <vt:lpstr>Destructuring</vt:lpstr>
      <vt:lpstr>Destructuring</vt:lpstr>
      <vt:lpstr>Destructuring</vt:lpstr>
      <vt:lpstr>Destructuring</vt:lpstr>
      <vt:lpstr>Assisted Practice: Guidelines </vt:lpstr>
      <vt:lpstr>PowerPoint Presentation</vt:lpstr>
      <vt:lpstr>Arrow Functions</vt:lpstr>
      <vt:lpstr>Arrow Functions</vt:lpstr>
      <vt:lpstr>Arrow Functions</vt:lpstr>
      <vt:lpstr>Assisted Practice: Guidelines</vt:lpstr>
      <vt:lpstr>PowerPoint Presentation</vt:lpstr>
      <vt:lpstr>Classes</vt:lpstr>
      <vt:lpstr>Classes</vt:lpstr>
      <vt:lpstr>Classes</vt:lpstr>
      <vt:lpstr>Classes</vt:lpstr>
      <vt:lpstr>Assisted Practice: Guidelines</vt:lpstr>
      <vt:lpstr>Classes: Static Methods</vt:lpstr>
      <vt:lpstr>Static Methods</vt:lpstr>
      <vt:lpstr>Assisted Practice: Guidelines</vt:lpstr>
      <vt:lpstr>Classes: Inheritance</vt:lpstr>
      <vt:lpstr>Inheritance</vt:lpstr>
      <vt:lpstr>Assisted Practice: Guidelines</vt:lpstr>
      <vt:lpstr>PowerPoint Presentation</vt:lpstr>
      <vt:lpstr>Generators</vt:lpstr>
      <vt:lpstr>PowerPoint Presentation</vt:lpstr>
      <vt:lpstr>Promise</vt:lpstr>
      <vt:lpstr>Promise</vt:lpstr>
      <vt:lpstr>Promises</vt:lpstr>
      <vt:lpstr>Assisted Practice: Guidelines</vt:lpstr>
      <vt:lpstr>PowerPoint Presentation</vt:lpstr>
      <vt:lpstr>Fetch</vt:lpstr>
      <vt:lpstr>PowerPoint Presentation</vt:lpstr>
      <vt:lpstr>Modules</vt:lpstr>
      <vt:lpstr>Modules: Exports</vt:lpstr>
      <vt:lpstr>Modules: Imports</vt:lpstr>
      <vt:lpstr>Import and Export Modules</vt:lpstr>
      <vt:lpstr>Assisted Practice: Guidelines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Roop Kumar</dc:creator>
  <cp:lastModifiedBy>amarjeet singh</cp:lastModifiedBy>
  <cp:revision>2</cp:revision>
  <dcterms:modified xsi:type="dcterms:W3CDTF">2023-08-27T07:56:15Z</dcterms:modified>
</cp:coreProperties>
</file>